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4.svg" ContentType="image/svg+xml"/>
  <Override PartName="/ppt/media/image40.svg" ContentType="image/svg+xml"/>
  <Override PartName="/ppt/media/image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76" r:id="rId4"/>
    <p:sldId id="257" r:id="rId5"/>
    <p:sldId id="258" r:id="rId6"/>
    <p:sldId id="277" r:id="rId7"/>
    <p:sldId id="278" r:id="rId8"/>
    <p:sldId id="260" r:id="rId9"/>
    <p:sldId id="285" r:id="rId10"/>
    <p:sldId id="280" r:id="rId11"/>
    <p:sldId id="292" r:id="rId12"/>
    <p:sldId id="298" r:id="rId13"/>
    <p:sldId id="284" r:id="rId14"/>
    <p:sldId id="300" r:id="rId15"/>
    <p:sldId id="301" r:id="rId16"/>
    <p:sldId id="297" r:id="rId17"/>
    <p:sldId id="275" r:id="rId18"/>
  </p:sldIdLst>
  <p:sldSz cx="18288000" cy="10287000"/>
  <p:notesSz cx="6858000" cy="9144000"/>
  <p:embeddedFontLst>
    <p:embeddedFont>
      <p:font typeface="微软雅黑" panose="020B0503020204020204" charset="-122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C84"/>
    <a:srgbClr val="4F80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59"/>
        <p:guide pos="28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12.xml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.xml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0.svg"/><Relationship Id="rId10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svg"/><Relationship Id="rId7" Type="http://schemas.openxmlformats.org/officeDocument/2006/relationships/image" Target="../media/image39.png"/><Relationship Id="rId6" Type="http://schemas.openxmlformats.org/officeDocument/2006/relationships/image" Target="../media/image14.svg"/><Relationship Id="rId5" Type="http://schemas.openxmlformats.org/officeDocument/2006/relationships/image" Target="../media/image38.png"/><Relationship Id="rId4" Type="http://schemas.openxmlformats.org/officeDocument/2006/relationships/image" Target="../media/image12.svg"/><Relationship Id="rId3" Type="http://schemas.openxmlformats.org/officeDocument/2006/relationships/image" Target="../media/image34.png"/><Relationship Id="rId2" Type="http://schemas.openxmlformats.org/officeDocument/2006/relationships/image" Target="../media/image2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2.png"/><Relationship Id="rId10" Type="http://schemas.openxmlformats.org/officeDocument/2006/relationships/image" Target="../media/image18.svg"/><Relationship Id="rId1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3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27.svg"/><Relationship Id="rId7" Type="http://schemas.openxmlformats.org/officeDocument/2006/relationships/image" Target="../media/image36.png"/><Relationship Id="rId6" Type="http://schemas.openxmlformats.org/officeDocument/2006/relationships/image" Target="../media/image4.svg"/><Relationship Id="rId5" Type="http://schemas.openxmlformats.org/officeDocument/2006/relationships/image" Target="../media/image35.png"/><Relationship Id="rId4" Type="http://schemas.openxmlformats.org/officeDocument/2006/relationships/image" Target="../media/image12.svg"/><Relationship Id="rId3" Type="http://schemas.openxmlformats.org/officeDocument/2006/relationships/image" Target="../media/image34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8.png"/><Relationship Id="rId12" Type="http://schemas.openxmlformats.org/officeDocument/2006/relationships/tags" Target="../tags/tag10.xml"/><Relationship Id="rId11" Type="http://schemas.openxmlformats.org/officeDocument/2006/relationships/image" Target="../media/image30.png"/><Relationship Id="rId10" Type="http://schemas.openxmlformats.org/officeDocument/2006/relationships/image" Target="../media/image29.svg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4.jpe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5.jpe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6.jpeg"/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tags" Target="../tags/tag11.xml"/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svg"/><Relationship Id="rId7" Type="http://schemas.openxmlformats.org/officeDocument/2006/relationships/image" Target="../media/image15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1.jpeg"/><Relationship Id="rId12" Type="http://schemas.openxmlformats.org/officeDocument/2006/relationships/image" Target="../media/image20.jpeg"/><Relationship Id="rId11" Type="http://schemas.openxmlformats.org/officeDocument/2006/relationships/image" Target="../media/image19.jpeg"/><Relationship Id="rId10" Type="http://schemas.openxmlformats.org/officeDocument/2006/relationships/image" Target="../media/image18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4.svg"/><Relationship Id="rId7" Type="http://schemas.openxmlformats.org/officeDocument/2006/relationships/image" Target="../media/image3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0.svg"/><Relationship Id="rId13" Type="http://schemas.openxmlformats.org/officeDocument/2006/relationships/image" Target="../media/image9.png"/><Relationship Id="rId12" Type="http://schemas.openxmlformats.org/officeDocument/2006/relationships/image" Target="../media/image8.png"/><Relationship Id="rId11" Type="http://schemas.openxmlformats.org/officeDocument/2006/relationships/tags" Target="../tags/tag2.xml"/><Relationship Id="rId10" Type="http://schemas.openxmlformats.org/officeDocument/2006/relationships/image" Target="../media/image25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svg"/><Relationship Id="rId7" Type="http://schemas.openxmlformats.org/officeDocument/2006/relationships/image" Target="../media/image26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0.png"/><Relationship Id="rId12" Type="http://schemas.openxmlformats.org/officeDocument/2006/relationships/image" Target="../media/image8.png"/><Relationship Id="rId11" Type="http://schemas.openxmlformats.org/officeDocument/2006/relationships/tags" Target="../tags/tag3.xml"/><Relationship Id="rId10" Type="http://schemas.openxmlformats.org/officeDocument/2006/relationships/image" Target="../media/image29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6" Type="http://schemas.openxmlformats.org/officeDocument/2006/relationships/image" Target="../media/image11.png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svg"/><Relationship Id="rId7" Type="http://schemas.openxmlformats.org/officeDocument/2006/relationships/image" Target="../media/image26.png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8.png"/><Relationship Id="rId12" Type="http://schemas.openxmlformats.org/officeDocument/2006/relationships/tags" Target="../tags/tag8.xml"/><Relationship Id="rId11" Type="http://schemas.openxmlformats.org/officeDocument/2006/relationships/image" Target="../media/image30.png"/><Relationship Id="rId10" Type="http://schemas.openxmlformats.org/officeDocument/2006/relationships/image" Target="../media/image29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1.jpe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2.jpe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27.svg"/><Relationship Id="rId7" Type="http://schemas.openxmlformats.org/officeDocument/2006/relationships/image" Target="../media/image36.png"/><Relationship Id="rId6" Type="http://schemas.openxmlformats.org/officeDocument/2006/relationships/image" Target="../media/image4.svg"/><Relationship Id="rId5" Type="http://schemas.openxmlformats.org/officeDocument/2006/relationships/image" Target="../media/image35.png"/><Relationship Id="rId4" Type="http://schemas.openxmlformats.org/officeDocument/2006/relationships/image" Target="../media/image12.svg"/><Relationship Id="rId3" Type="http://schemas.openxmlformats.org/officeDocument/2006/relationships/image" Target="../media/image34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8.png"/><Relationship Id="rId12" Type="http://schemas.openxmlformats.org/officeDocument/2006/relationships/tags" Target="../tags/tag9.xml"/><Relationship Id="rId11" Type="http://schemas.openxmlformats.org/officeDocument/2006/relationships/image" Target="../media/image30.png"/><Relationship Id="rId10" Type="http://schemas.openxmlformats.org/officeDocument/2006/relationships/image" Target="../media/image29.svg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788670" y="931545"/>
            <a:ext cx="16710660" cy="8423275"/>
          </a:xfrm>
          <a:custGeom>
            <a:avLst/>
            <a:gdLst/>
            <a:ahLst/>
            <a:cxnLst/>
            <a:rect l="l" t="t" r="r" b="b"/>
            <a:pathLst>
              <a:path w="4401117" h="2218526">
                <a:moveTo>
                  <a:pt x="17605" y="0"/>
                </a:moveTo>
                <a:lnTo>
                  <a:pt x="4383512" y="0"/>
                </a:lnTo>
                <a:cubicBezTo>
                  <a:pt x="4388181" y="0"/>
                  <a:pt x="4392659" y="1855"/>
                  <a:pt x="4395961" y="5156"/>
                </a:cubicBezTo>
                <a:cubicBezTo>
                  <a:pt x="4399262" y="8458"/>
                  <a:pt x="4401117" y="12936"/>
                  <a:pt x="4401117" y="17605"/>
                </a:cubicBezTo>
                <a:lnTo>
                  <a:pt x="4401117" y="2200921"/>
                </a:lnTo>
                <a:cubicBezTo>
                  <a:pt x="4401117" y="2210644"/>
                  <a:pt x="4393235" y="2218526"/>
                  <a:pt x="4383512" y="2218526"/>
                </a:cubicBezTo>
                <a:lnTo>
                  <a:pt x="17605" y="2218526"/>
                </a:lnTo>
                <a:cubicBezTo>
                  <a:pt x="12936" y="2218526"/>
                  <a:pt x="8458" y="2216671"/>
                  <a:pt x="5156" y="2213370"/>
                </a:cubicBezTo>
                <a:cubicBezTo>
                  <a:pt x="1855" y="2210068"/>
                  <a:pt x="0" y="2205590"/>
                  <a:pt x="0" y="2200921"/>
                </a:cubicBezTo>
                <a:lnTo>
                  <a:pt x="0" y="17605"/>
                </a:lnTo>
                <a:cubicBezTo>
                  <a:pt x="0" y="7882"/>
                  <a:pt x="7882" y="0"/>
                  <a:pt x="17605" y="0"/>
                </a:cubicBezTo>
                <a:close/>
              </a:path>
            </a:pathLst>
          </a:custGeom>
          <a:solidFill>
            <a:srgbClr val="FFFFFF"/>
          </a:solidFill>
          <a:ln w="171450" cap="rnd">
            <a:solidFill>
              <a:srgbClr val="1B4C84"/>
            </a:solidFill>
            <a:prstDash val="solid"/>
            <a:round/>
          </a:ln>
        </p:spPr>
        <p:txBody>
          <a:bodyPr/>
          <a:p>
            <a:endParaRPr lang="zh-CN" altLang="en-US"/>
          </a:p>
        </p:txBody>
      </p:sp>
      <p:grpSp>
        <p:nvGrpSpPr>
          <p:cNvPr id="13" name="Group 13"/>
          <p:cNvGrpSpPr/>
          <p:nvPr/>
        </p:nvGrpSpPr>
        <p:grpSpPr>
          <a:xfrm rot="0">
            <a:off x="4931938" y="7469748"/>
            <a:ext cx="4571150" cy="849594"/>
            <a:chOff x="0" y="0"/>
            <a:chExt cx="1203924" cy="2237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3924" cy="223761"/>
            </a:xfrm>
            <a:custGeom>
              <a:avLst/>
              <a:gdLst/>
              <a:ahLst/>
              <a:cxnLst/>
              <a:rect l="l" t="t" r="r" b="b"/>
              <a:pathLst>
                <a:path w="1203924" h="223761">
                  <a:moveTo>
                    <a:pt x="111881" y="0"/>
                  </a:moveTo>
                  <a:lnTo>
                    <a:pt x="1092044" y="0"/>
                  </a:lnTo>
                  <a:cubicBezTo>
                    <a:pt x="1121716" y="0"/>
                    <a:pt x="1150173" y="11787"/>
                    <a:pt x="1171155" y="32769"/>
                  </a:cubicBezTo>
                  <a:cubicBezTo>
                    <a:pt x="1192137" y="53751"/>
                    <a:pt x="1203924" y="82208"/>
                    <a:pt x="1203924" y="111881"/>
                  </a:cubicBezTo>
                  <a:lnTo>
                    <a:pt x="1203924" y="111881"/>
                  </a:lnTo>
                  <a:cubicBezTo>
                    <a:pt x="1203924" y="141553"/>
                    <a:pt x="1192137" y="170011"/>
                    <a:pt x="1171155" y="190992"/>
                  </a:cubicBezTo>
                  <a:cubicBezTo>
                    <a:pt x="1150173" y="211974"/>
                    <a:pt x="1121716" y="223761"/>
                    <a:pt x="10920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1203924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8757124" y="7469748"/>
            <a:ext cx="4571150" cy="849594"/>
            <a:chOff x="0" y="0"/>
            <a:chExt cx="1203924" cy="22376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03924" cy="223761"/>
            </a:xfrm>
            <a:custGeom>
              <a:avLst/>
              <a:gdLst/>
              <a:ahLst/>
              <a:cxnLst/>
              <a:rect l="l" t="t" r="r" b="b"/>
              <a:pathLst>
                <a:path w="1203924" h="223761">
                  <a:moveTo>
                    <a:pt x="111881" y="0"/>
                  </a:moveTo>
                  <a:lnTo>
                    <a:pt x="1092044" y="0"/>
                  </a:lnTo>
                  <a:cubicBezTo>
                    <a:pt x="1121716" y="0"/>
                    <a:pt x="1150173" y="11787"/>
                    <a:pt x="1171155" y="32769"/>
                  </a:cubicBezTo>
                  <a:cubicBezTo>
                    <a:pt x="1192137" y="53751"/>
                    <a:pt x="1203924" y="82208"/>
                    <a:pt x="1203924" y="111881"/>
                  </a:cubicBezTo>
                  <a:lnTo>
                    <a:pt x="1203924" y="111881"/>
                  </a:lnTo>
                  <a:cubicBezTo>
                    <a:pt x="1203924" y="141553"/>
                    <a:pt x="1192137" y="170011"/>
                    <a:pt x="1171155" y="190992"/>
                  </a:cubicBezTo>
                  <a:cubicBezTo>
                    <a:pt x="1150173" y="211974"/>
                    <a:pt x="1121716" y="223761"/>
                    <a:pt x="10920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33350"/>
              <a:ext cx="1203924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sp>
        <p:nvSpPr>
          <p:cNvPr id="21" name="Freeform 21"/>
          <p:cNvSpPr/>
          <p:nvPr/>
        </p:nvSpPr>
        <p:spPr>
          <a:xfrm>
            <a:off x="8406593" y="2353741"/>
            <a:ext cx="2192992" cy="1074566"/>
          </a:xfrm>
          <a:custGeom>
            <a:avLst/>
            <a:gdLst/>
            <a:ahLst/>
            <a:cxnLst/>
            <a:rect l="l" t="t" r="r" b="b"/>
            <a:pathLst>
              <a:path w="2192992" h="1074566">
                <a:moveTo>
                  <a:pt x="0" y="0"/>
                </a:moveTo>
                <a:lnTo>
                  <a:pt x="2192991" y="0"/>
                </a:lnTo>
                <a:lnTo>
                  <a:pt x="2192991" y="1074566"/>
                </a:lnTo>
                <a:lnTo>
                  <a:pt x="0" y="1074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6" name="https://docer-ks3.wpscdn.cn/picture/171059623/377d3d8a74503f0d6c9683f0ca8f45d2_612.jpg" descr="数码相机的图像传感器在电路板前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838200" y="952500"/>
            <a:ext cx="16555720" cy="834263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034619" y="7554502"/>
            <a:ext cx="3825186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>
                <a:solidFill>
                  <a:srgbClr val="1B4C84"/>
                </a:solidFill>
                <a:ea typeface="字由点字奇妙体" panose="00020600040101010101" charset="-122"/>
              </a:rPr>
              <a:t>第二组</a:t>
            </a:r>
            <a:endParaRPr lang="zh-CN" altLang="en-US" sz="360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943615" y="7554502"/>
            <a:ext cx="4198168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>
                <a:solidFill>
                  <a:srgbClr val="1B4C84"/>
                </a:solidFill>
                <a:latin typeface="字由点字奇妙体" panose="00020600040101010101" charset="-122"/>
                <a:ea typeface="字由点字奇妙体" panose="00020600040101010101" charset="-122"/>
              </a:rPr>
              <a:t>选择性必修</a:t>
            </a:r>
            <a:endParaRPr lang="zh-CN" altLang="en-US" sz="3600">
              <a:solidFill>
                <a:srgbClr val="1B4C84"/>
              </a:solidFill>
              <a:latin typeface="字由点字奇妙体" panose="00020600040101010101" charset="-122"/>
              <a:ea typeface="字由点字奇妙体" panose="0002060004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12545" y="3771900"/>
            <a:ext cx="15662910" cy="4308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buClrTx/>
              <a:buSzTx/>
              <a:buFontTx/>
            </a:pPr>
            <a:r>
              <a:rPr lang="en-US" altLang="zh-CN" sz="12000" b="1" spc="138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3.1 </a:t>
            </a:r>
            <a:r>
              <a:rPr lang="zh-CN" altLang="en-US" sz="12000" b="1" spc="138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数据隐私与安全</a:t>
            </a:r>
            <a:endParaRPr lang="zh-CN" altLang="en-US" sz="12000" b="1" dirty="0">
              <a:solidFill>
                <a:srgbClr val="96131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ts val="16800"/>
              </a:lnSpc>
              <a:buClrTx/>
              <a:buSzTx/>
              <a:buFontTx/>
            </a:pPr>
            <a:endParaRPr lang="zh-CN" altLang="en-US" sz="12000" b="1" spc="1380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Box 27"/>
          <p:cNvSpPr txBox="1"/>
          <p:nvPr/>
        </p:nvSpPr>
        <p:spPr>
          <a:xfrm>
            <a:off x="3719830" y="2214245"/>
            <a:ext cx="10848340" cy="15551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9210"/>
              </a:lnSpc>
              <a:spcBef>
                <a:spcPct val="0"/>
              </a:spcBef>
            </a:pPr>
            <a:r>
              <a:rPr lang="zh-CN" altLang="en-US" sz="65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第三章</a:t>
            </a:r>
            <a:r>
              <a:rPr lang="en-US" altLang="zh-CN" sz="65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65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伦理与社会影响</a:t>
            </a:r>
            <a:endParaRPr lang="zh-CN" altLang="en-US" sz="65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" name="图片 19" descr="探测仪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2000" y="5753100"/>
            <a:ext cx="4073525" cy="4073525"/>
          </a:xfrm>
          <a:prstGeom prst="rect">
            <a:avLst/>
          </a:prstGeom>
        </p:spPr>
      </p:pic>
      <p:pic>
        <p:nvPicPr>
          <p:cNvPr id="28" name="图片 27" descr="新校徽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  <p:pic>
        <p:nvPicPr>
          <p:cNvPr id="27" name="图片 26" descr="3D扫描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154400" y="38100"/>
            <a:ext cx="1967230" cy="19672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291070" y="1042670"/>
            <a:ext cx="3808730" cy="893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加密技术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11569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67597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49325" y="2781300"/>
            <a:ext cx="7771130" cy="6577330"/>
          </a:xfrm>
          <a:custGeom>
            <a:avLst/>
            <a:gdLst/>
            <a:ahLst/>
            <a:cxnLst/>
            <a:rect l="l" t="t" r="r" b="b"/>
            <a:pathLst>
              <a:path w="7036072" h="3447675">
                <a:moveTo>
                  <a:pt x="0" y="0"/>
                </a:moveTo>
                <a:lnTo>
                  <a:pt x="7036072" y="0"/>
                </a:lnTo>
                <a:lnTo>
                  <a:pt x="7036072" y="3447675"/>
                </a:lnTo>
                <a:lnTo>
                  <a:pt x="0" y="3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zh-CN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702435" y="4000500"/>
            <a:ext cx="6121400" cy="42805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利用同一密钥进行加密和解密，操作简便且速度快，非常适合用于本地存储数据的保护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2211070" y="1537335"/>
            <a:ext cx="4923155" cy="1149652"/>
            <a:chOff x="-811105" y="-716282"/>
            <a:chExt cx="5646948" cy="1532615"/>
          </a:xfrm>
        </p:grpSpPr>
        <p:grpSp>
          <p:nvGrpSpPr>
            <p:cNvPr id="29" name="Group 29"/>
            <p:cNvGrpSpPr/>
            <p:nvPr/>
          </p:nvGrpSpPr>
          <p:grpSpPr>
            <a:xfrm rot="0">
              <a:off x="-811105" y="-716282"/>
              <a:ext cx="5070962" cy="1532615"/>
              <a:chOff x="-150951" y="-133304"/>
              <a:chExt cx="943733" cy="285228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-150951" y="-133304"/>
                <a:ext cx="943682" cy="285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-200977" y="-38352"/>
              <a:ext cx="5036820" cy="8253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200" spc="119">
                  <a:solidFill>
                    <a:srgbClr val="1B4C84"/>
                  </a:solidFill>
                  <a:latin typeface="微软雅黑" panose="020B0503020204020204" charset="-122"/>
                  <a:ea typeface="微软雅黑" panose="020B0503020204020204" charset="-122"/>
                </a:rPr>
                <a:t>对称加密（</a:t>
              </a:r>
              <a:r>
                <a:rPr lang="en-US" altLang="zh-CN" sz="3200" spc="119">
                  <a:solidFill>
                    <a:srgbClr val="1B4C84"/>
                  </a:solidFill>
                  <a:latin typeface="微软雅黑" panose="020B0503020204020204" charset="-122"/>
                  <a:ea typeface="微软雅黑" panose="020B0503020204020204" charset="-122"/>
                </a:rPr>
                <a:t>AES</a:t>
              </a:r>
              <a:r>
                <a:rPr lang="zh-CN" altLang="en-US" sz="3200" spc="119">
                  <a:solidFill>
                    <a:srgbClr val="1B4C84"/>
                  </a:solidFill>
                  <a:latin typeface="微软雅黑" panose="020B0503020204020204" charset="-122"/>
                  <a:ea typeface="微软雅黑" panose="020B0503020204020204" charset="-122"/>
                </a:rPr>
                <a:t>）</a:t>
              </a:r>
              <a:endParaRPr lang="zh-CN" altLang="en-US" sz="3200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Freeform 33"/>
            <p:cNvSpPr/>
            <p:nvPr/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381284" r="-177496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381284" r="-177496"/>
              </a:stretch>
            </a:blipFill>
          </p:spPr>
        </p:sp>
      </p:grpSp>
      <p:sp>
        <p:nvSpPr>
          <p:cNvPr id="20" name="Freeform 18"/>
          <p:cNvSpPr/>
          <p:nvPr/>
        </p:nvSpPr>
        <p:spPr>
          <a:xfrm>
            <a:off x="9610725" y="2755900"/>
            <a:ext cx="7771130" cy="6577330"/>
          </a:xfrm>
          <a:custGeom>
            <a:avLst/>
            <a:gdLst/>
            <a:ahLst/>
            <a:cxnLst/>
            <a:rect l="l" t="t" r="r" b="b"/>
            <a:pathLst>
              <a:path w="7036072" h="3447675">
                <a:moveTo>
                  <a:pt x="0" y="0"/>
                </a:moveTo>
                <a:lnTo>
                  <a:pt x="7036072" y="0"/>
                </a:lnTo>
                <a:lnTo>
                  <a:pt x="7036072" y="3447675"/>
                </a:lnTo>
                <a:lnTo>
                  <a:pt x="0" y="3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zh-CN" altLang="en-US"/>
          </a:p>
        </p:txBody>
      </p:sp>
      <p:grpSp>
        <p:nvGrpSpPr>
          <p:cNvPr id="21" name="Group 28"/>
          <p:cNvGrpSpPr/>
          <p:nvPr/>
        </p:nvGrpSpPr>
        <p:grpSpPr>
          <a:xfrm rot="0">
            <a:off x="10872470" y="1511935"/>
            <a:ext cx="4766945" cy="1153057"/>
            <a:chOff x="-811105" y="-716282"/>
            <a:chExt cx="5467772" cy="1537154"/>
          </a:xfrm>
        </p:grpSpPr>
        <p:grpSp>
          <p:nvGrpSpPr>
            <p:cNvPr id="22" name="Group 29"/>
            <p:cNvGrpSpPr/>
            <p:nvPr/>
          </p:nvGrpSpPr>
          <p:grpSpPr>
            <a:xfrm rot="0">
              <a:off x="-811105" y="-716282"/>
              <a:ext cx="5070962" cy="1532615"/>
              <a:chOff x="-150951" y="-133304"/>
              <a:chExt cx="943733" cy="285228"/>
            </a:xfrm>
          </p:grpSpPr>
          <p:sp>
            <p:nvSpPr>
              <p:cNvPr id="24" name="Freeform 30"/>
              <p:cNvSpPr/>
              <p:nvPr/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25" name="TextBox 31"/>
              <p:cNvSpPr txBox="1"/>
              <p:nvPr/>
            </p:nvSpPr>
            <p:spPr>
              <a:xfrm>
                <a:off x="-150951" y="-133304"/>
                <a:ext cx="943682" cy="285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7" name="TextBox 32"/>
            <p:cNvSpPr txBox="1"/>
            <p:nvPr/>
          </p:nvSpPr>
          <p:spPr>
            <a:xfrm>
              <a:off x="-380153" y="-4491"/>
              <a:ext cx="5036820" cy="8253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ctr">
                <a:lnSpc>
                  <a:spcPts val="4830"/>
                </a:lnSpc>
              </a:pPr>
              <a:r>
                <a:rPr lang="zh-CN" altLang="en-US" sz="3200" spc="119">
                  <a:solidFill>
                    <a:srgbClr val="1B4C84"/>
                  </a:solidFill>
                  <a:latin typeface="微软雅黑" panose="020B0503020204020204" charset="-122"/>
                  <a:ea typeface="微软雅黑" panose="020B0503020204020204" charset="-122"/>
                </a:rPr>
                <a:t>公钥加密（</a:t>
              </a:r>
              <a:r>
                <a:rPr lang="en-US" altLang="zh-CN" sz="3200" spc="119">
                  <a:solidFill>
                    <a:srgbClr val="1B4C84"/>
                  </a:solidFill>
                  <a:latin typeface="微软雅黑" panose="020B0503020204020204" charset="-122"/>
                  <a:ea typeface="微软雅黑" panose="020B0503020204020204" charset="-122"/>
                </a:rPr>
                <a:t>RSA</a:t>
              </a:r>
              <a:r>
                <a:rPr lang="zh-CN" altLang="en-US" sz="3200" spc="119">
                  <a:solidFill>
                    <a:srgbClr val="1B4C84"/>
                  </a:solidFill>
                  <a:latin typeface="微软雅黑" panose="020B0503020204020204" charset="-122"/>
                  <a:ea typeface="微软雅黑" panose="020B0503020204020204" charset="-122"/>
                </a:rPr>
                <a:t>）</a:t>
              </a:r>
              <a:endParaRPr lang="zh-CN" altLang="en-US" sz="3200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Freeform 33"/>
            <p:cNvSpPr/>
            <p:nvPr/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381284" r="-177496"/>
              </a:stretch>
            </a:blipFill>
          </p:spPr>
        </p:sp>
        <p:sp>
          <p:nvSpPr>
            <p:cNvPr id="36" name="Freeform 34"/>
            <p:cNvSpPr/>
            <p:nvPr/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381284" r="-177496"/>
              </a:stretch>
            </a:blipFill>
          </p:spPr>
        </p:sp>
      </p:grpSp>
      <p:sp>
        <p:nvSpPr>
          <p:cNvPr id="37" name="TextBox 26"/>
          <p:cNvSpPr txBox="1"/>
          <p:nvPr/>
        </p:nvSpPr>
        <p:spPr>
          <a:xfrm>
            <a:off x="10439400" y="4000500"/>
            <a:ext cx="6121400" cy="42805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lvl="0" indent="45720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采用公钥与私钥的配对方式，确保数据传输过程中的安全性，让信息在传输途中不易被窃取或篡改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80740" y="468451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文本框 22"/>
          <p:cNvSpPr txBox="1"/>
          <p:nvPr/>
        </p:nvSpPr>
        <p:spPr>
          <a:xfrm>
            <a:off x="2133600" y="2830830"/>
            <a:ext cx="6479540" cy="6494780"/>
          </a:xfrm>
          <a:prstGeom prst="rect">
            <a:avLst/>
          </a:prstGeom>
        </p:spPr>
        <p:txBody>
          <a:bodyPr>
            <a:noAutofit/>
          </a:bodyPr>
          <a:p>
            <a:pPr algn="l" defTabSz="266700">
              <a:spcBef>
                <a:spcPts val="800"/>
              </a:spcBef>
              <a:spcAft>
                <a:spcPts val="400"/>
              </a:spcAft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差分隐私技术通过在数据中添加随机“噪声”，使得外部观察者难以从大量数据中识别出个体信息，有效保护了个人隐私。联邦学习技术则允许模型在用户设备本地进行训练，无需将用户原始数据上传至服务器，进一步降低了数据泄露的风险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5" name="TextBox 15"/>
          <p:cNvSpPr txBox="1"/>
          <p:nvPr/>
        </p:nvSpPr>
        <p:spPr>
          <a:xfrm>
            <a:off x="6992620" y="972820"/>
            <a:ext cx="5200650" cy="18573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隐私保护技术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Freeform 16"/>
          <p:cNvSpPr/>
          <p:nvPr/>
        </p:nvSpPr>
        <p:spPr>
          <a:xfrm>
            <a:off x="12268194" y="13334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7"/>
          <p:cNvSpPr/>
          <p:nvPr/>
        </p:nvSpPr>
        <p:spPr>
          <a:xfrm flipH="1">
            <a:off x="6477191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33" name="图片 6" descr="IMG_2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3390900"/>
            <a:ext cx="8476615" cy="27793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662677" y="3118986"/>
            <a:ext cx="4962646" cy="2431696"/>
          </a:xfrm>
          <a:custGeom>
            <a:avLst/>
            <a:gdLst/>
            <a:ahLst/>
            <a:cxnLst/>
            <a:rect l="l" t="t" r="r" b="b"/>
            <a:pathLst>
              <a:path w="4962646" h="2431696">
                <a:moveTo>
                  <a:pt x="0" y="0"/>
                </a:moveTo>
                <a:lnTo>
                  <a:pt x="4962646" y="0"/>
                </a:lnTo>
                <a:lnTo>
                  <a:pt x="4962646" y="2431696"/>
                </a:lnTo>
                <a:lnTo>
                  <a:pt x="0" y="2431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83573" y="3496634"/>
            <a:ext cx="777256" cy="769484"/>
          </a:xfrm>
          <a:custGeom>
            <a:avLst/>
            <a:gdLst/>
            <a:ahLst/>
            <a:cxnLst/>
            <a:rect l="l" t="t" r="r" b="b"/>
            <a:pathLst>
              <a:path w="777256" h="769484">
                <a:moveTo>
                  <a:pt x="0" y="0"/>
                </a:moveTo>
                <a:lnTo>
                  <a:pt x="777257" y="0"/>
                </a:lnTo>
                <a:lnTo>
                  <a:pt x="777257" y="769484"/>
                </a:lnTo>
                <a:lnTo>
                  <a:pt x="0" y="769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464485" y="6313325"/>
            <a:ext cx="725371" cy="593569"/>
          </a:xfrm>
          <a:custGeom>
            <a:avLst/>
            <a:gdLst/>
            <a:ahLst/>
            <a:cxnLst/>
            <a:rect l="l" t="t" r="r" b="b"/>
            <a:pathLst>
              <a:path w="725371" h="593569">
                <a:moveTo>
                  <a:pt x="0" y="0"/>
                </a:moveTo>
                <a:lnTo>
                  <a:pt x="725371" y="0"/>
                </a:lnTo>
                <a:lnTo>
                  <a:pt x="725371" y="593569"/>
                </a:lnTo>
                <a:lnTo>
                  <a:pt x="0" y="5935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77447" y="6144894"/>
            <a:ext cx="4170573" cy="4170573"/>
          </a:xfrm>
          <a:custGeom>
            <a:avLst/>
            <a:gdLst/>
            <a:ahLst/>
            <a:cxnLst/>
            <a:rect l="l" t="t" r="r" b="b"/>
            <a:pathLst>
              <a:path w="4170573" h="4170573">
                <a:moveTo>
                  <a:pt x="0" y="0"/>
                </a:moveTo>
                <a:lnTo>
                  <a:pt x="4170572" y="0"/>
                </a:lnTo>
                <a:lnTo>
                  <a:pt x="4170572" y="4170573"/>
                </a:lnTo>
                <a:lnTo>
                  <a:pt x="0" y="4170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923656" y="5360182"/>
            <a:ext cx="6440688" cy="400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1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个人与企业防护指南</a:t>
            </a:r>
            <a:endParaRPr lang="zh-CN" altLang="en-US" sz="10010" spc="1150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809208" y="2741846"/>
            <a:ext cx="2669584" cy="265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85"/>
              </a:lnSpc>
              <a:spcBef>
                <a:spcPct val="0"/>
              </a:spcBef>
            </a:pPr>
            <a:r>
              <a:rPr lang="en-US" sz="14775">
                <a:solidFill>
                  <a:srgbClr val="F85768"/>
                </a:solidFill>
                <a:latin typeface="字由点字奇妙体" panose="00020600040101010101" charset="-122"/>
              </a:rPr>
              <a:t>04</a:t>
            </a:r>
            <a:endParaRPr lang="en-US" sz="14775">
              <a:solidFill>
                <a:srgbClr val="F85768"/>
              </a:solidFill>
              <a:latin typeface="字由点字奇妙体" panose="00020600040101010101" charset="-122"/>
            </a:endParaRPr>
          </a:p>
        </p:txBody>
      </p:sp>
      <p:pic>
        <p:nvPicPr>
          <p:cNvPr id="28" name="图片 27" descr="新校徽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80740" y="468451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文本框 22"/>
          <p:cNvSpPr txBox="1"/>
          <p:nvPr/>
        </p:nvSpPr>
        <p:spPr>
          <a:xfrm>
            <a:off x="2133600" y="2830830"/>
            <a:ext cx="6479540" cy="6494780"/>
          </a:xfrm>
          <a:prstGeom prst="rect">
            <a:avLst/>
          </a:prstGeom>
        </p:spPr>
        <p:txBody>
          <a:bodyPr>
            <a:noAutofit/>
          </a:bodyPr>
          <a:p>
            <a:pPr algn="l" defTabSz="266700">
              <a:spcBef>
                <a:spcPts val="800"/>
              </a:spcBef>
              <a:spcAft>
                <a:spcPts val="400"/>
              </a:spcAft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个人保护方法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algn="l" defTabSz="266700">
              <a:spcBef>
                <a:spcPts val="800"/>
              </a:spcBef>
              <a:spcAft>
                <a:spcPts val="400"/>
              </a:spcAft>
            </a:pPr>
            <a:r>
              <a:rPr lang="en-US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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设置强密码，并避免多个账户使用相同密码。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algn="l" defTabSz="266700">
              <a:spcBef>
                <a:spcPts val="800"/>
              </a:spcBef>
              <a:spcAft>
                <a:spcPts val="400"/>
              </a:spcAft>
            </a:pPr>
            <a:r>
              <a:rPr lang="en-US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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启用两步验证（手机与邮箱）。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algn="l" defTabSz="266700">
              <a:spcBef>
                <a:spcPts val="800"/>
              </a:spcBef>
              <a:spcAft>
                <a:spcPts val="400"/>
              </a:spcAft>
            </a:pPr>
            <a:r>
              <a:rPr lang="en-US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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安装正规渠道应用，谨慎授予权限。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algn="l" defTabSz="266700">
              <a:spcBef>
                <a:spcPts val="800"/>
              </a:spcBef>
              <a:spcAft>
                <a:spcPts val="400"/>
              </a:spcAft>
            </a:pPr>
            <a:r>
              <a:rPr lang="en-US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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提高警惕，不轻信陌生短信与链接。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5" name="TextBox 15"/>
          <p:cNvSpPr txBox="1"/>
          <p:nvPr/>
        </p:nvSpPr>
        <p:spPr>
          <a:xfrm>
            <a:off x="6992620" y="972820"/>
            <a:ext cx="5200650" cy="18573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隐私保护技术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Freeform 16"/>
          <p:cNvSpPr/>
          <p:nvPr/>
        </p:nvSpPr>
        <p:spPr>
          <a:xfrm>
            <a:off x="12268194" y="13334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7"/>
          <p:cNvSpPr/>
          <p:nvPr/>
        </p:nvSpPr>
        <p:spPr>
          <a:xfrm flipH="1">
            <a:off x="6477191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34" name="图片 34" descr="cf951fe9-e039-4eda-b8b7-993359cbc7c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2552700"/>
            <a:ext cx="2858135" cy="62306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80740" y="468451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文本框 22"/>
          <p:cNvSpPr txBox="1"/>
          <p:nvPr/>
        </p:nvSpPr>
        <p:spPr>
          <a:xfrm>
            <a:off x="2133600" y="2830830"/>
            <a:ext cx="6479540" cy="6494780"/>
          </a:xfrm>
          <a:prstGeom prst="rect">
            <a:avLst/>
          </a:prstGeom>
        </p:spPr>
        <p:txBody>
          <a:bodyPr>
            <a:noAutofit/>
          </a:bodyPr>
          <a:p>
            <a:pPr algn="l" defTabSz="266700">
              <a:spcBef>
                <a:spcPts val="800"/>
              </a:spcBef>
              <a:spcAft>
                <a:spcPts val="400"/>
              </a:spcAft>
            </a:pP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企业保护方法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algn="l" defTabSz="266700">
              <a:spcBef>
                <a:spcPts val="800"/>
              </a:spcBef>
              <a:spcAft>
                <a:spcPts val="400"/>
              </a:spcAft>
            </a:pPr>
            <a:r>
              <a:rPr lang="en-US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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数据分类分级，敏感数据加密存储。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algn="l" defTabSz="266700">
              <a:spcBef>
                <a:spcPts val="800"/>
              </a:spcBef>
              <a:spcAft>
                <a:spcPts val="400"/>
              </a:spcAft>
            </a:pPr>
            <a:r>
              <a:rPr lang="en-US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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建立权限管理系统，防止非授权访问。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algn="l" defTabSz="266700">
              <a:spcBef>
                <a:spcPts val="800"/>
              </a:spcBef>
              <a:spcAft>
                <a:spcPts val="400"/>
              </a:spcAft>
            </a:pPr>
            <a:r>
              <a:rPr lang="en-US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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对员工进行定期数据安全培训。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5" name="TextBox 15"/>
          <p:cNvSpPr txBox="1"/>
          <p:nvPr/>
        </p:nvSpPr>
        <p:spPr>
          <a:xfrm>
            <a:off x="6992620" y="972820"/>
            <a:ext cx="5200650" cy="18573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隐私保护技术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Freeform 16"/>
          <p:cNvSpPr/>
          <p:nvPr/>
        </p:nvSpPr>
        <p:spPr>
          <a:xfrm>
            <a:off x="12268194" y="13334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7"/>
          <p:cNvSpPr/>
          <p:nvPr/>
        </p:nvSpPr>
        <p:spPr>
          <a:xfrm flipH="1">
            <a:off x="6477191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35" name="图片 7" descr="IMG_2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4600" y="2933700"/>
            <a:ext cx="6076315" cy="4953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306378" y="1042670"/>
            <a:ext cx="7675245" cy="893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校园应用案例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2661894" y="13334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5416741" y="13334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5" name="图片 14" descr="IMG_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476500"/>
            <a:ext cx="8714740" cy="6485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797560" y="2019300"/>
            <a:ext cx="8442960" cy="6887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三、矛盾与对策</a:t>
            </a:r>
            <a:endParaRPr lang="zh-CN" altLang="en-US" sz="2800" b="1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技术选型矛盾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有线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vs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无线：有线适合主干网，无线适合临时区域，但需平衡成本与安全性。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混合架构：老旧校区改造中，光纤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+PON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技术可降低成本并兼容既有设施。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安全风险应对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加密与认证：无线链路需强化数据加密（如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AES-256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）和双因素认证。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物理防护：露天设备需增加防雷、防水外壳及冗余链路。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 b="1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四、实践启示</a:t>
            </a:r>
            <a:endParaRPr lang="zh-CN" altLang="en-US" sz="2800" b="1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场景化设计：根据区域特性选择技术方案，避免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一刀切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技术迭代：老旧校区改造需兼顾既有设施，采用兼容性技术。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安全前置：从设计阶段纳入加密与认证机制，而非事后补救。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4931938" y="6174348"/>
            <a:ext cx="4571150" cy="849594"/>
            <a:chOff x="0" y="0"/>
            <a:chExt cx="1203924" cy="2237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3924" cy="223761"/>
            </a:xfrm>
            <a:custGeom>
              <a:avLst/>
              <a:gdLst/>
              <a:ahLst/>
              <a:cxnLst/>
              <a:rect l="l" t="t" r="r" b="b"/>
              <a:pathLst>
                <a:path w="1203924" h="223761">
                  <a:moveTo>
                    <a:pt x="111881" y="0"/>
                  </a:moveTo>
                  <a:lnTo>
                    <a:pt x="1092044" y="0"/>
                  </a:lnTo>
                  <a:cubicBezTo>
                    <a:pt x="1121716" y="0"/>
                    <a:pt x="1150173" y="11787"/>
                    <a:pt x="1171155" y="32769"/>
                  </a:cubicBezTo>
                  <a:cubicBezTo>
                    <a:pt x="1192137" y="53751"/>
                    <a:pt x="1203924" y="82208"/>
                    <a:pt x="1203924" y="111881"/>
                  </a:cubicBezTo>
                  <a:lnTo>
                    <a:pt x="1203924" y="111881"/>
                  </a:lnTo>
                  <a:cubicBezTo>
                    <a:pt x="1203924" y="141553"/>
                    <a:pt x="1192137" y="170011"/>
                    <a:pt x="1171155" y="190992"/>
                  </a:cubicBezTo>
                  <a:cubicBezTo>
                    <a:pt x="1150173" y="211974"/>
                    <a:pt x="1121716" y="223761"/>
                    <a:pt x="10920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1203924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8757124" y="6174348"/>
            <a:ext cx="4571150" cy="849594"/>
            <a:chOff x="0" y="0"/>
            <a:chExt cx="1203924" cy="22376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03924" cy="223761"/>
            </a:xfrm>
            <a:custGeom>
              <a:avLst/>
              <a:gdLst/>
              <a:ahLst/>
              <a:cxnLst/>
              <a:rect l="l" t="t" r="r" b="b"/>
              <a:pathLst>
                <a:path w="1203924" h="223761">
                  <a:moveTo>
                    <a:pt x="111881" y="0"/>
                  </a:moveTo>
                  <a:lnTo>
                    <a:pt x="1092044" y="0"/>
                  </a:lnTo>
                  <a:cubicBezTo>
                    <a:pt x="1121716" y="0"/>
                    <a:pt x="1150173" y="11787"/>
                    <a:pt x="1171155" y="32769"/>
                  </a:cubicBezTo>
                  <a:cubicBezTo>
                    <a:pt x="1192137" y="53751"/>
                    <a:pt x="1203924" y="82208"/>
                    <a:pt x="1203924" y="111881"/>
                  </a:cubicBezTo>
                  <a:lnTo>
                    <a:pt x="1203924" y="111881"/>
                  </a:lnTo>
                  <a:cubicBezTo>
                    <a:pt x="1203924" y="141553"/>
                    <a:pt x="1192137" y="170011"/>
                    <a:pt x="1171155" y="190992"/>
                  </a:cubicBezTo>
                  <a:cubicBezTo>
                    <a:pt x="1150173" y="211974"/>
                    <a:pt x="1121716" y="223761"/>
                    <a:pt x="10920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33350"/>
              <a:ext cx="1203924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697189" y="5257107"/>
            <a:ext cx="4105630" cy="4897372"/>
          </a:xfrm>
          <a:custGeom>
            <a:avLst/>
            <a:gdLst/>
            <a:ahLst/>
            <a:cxnLst/>
            <a:rect l="l" t="t" r="r" b="b"/>
            <a:pathLst>
              <a:path w="4105630" h="4897372">
                <a:moveTo>
                  <a:pt x="0" y="0"/>
                </a:moveTo>
                <a:lnTo>
                  <a:pt x="4105630" y="0"/>
                </a:lnTo>
                <a:lnTo>
                  <a:pt x="4105630" y="4897372"/>
                </a:lnTo>
                <a:lnTo>
                  <a:pt x="0" y="4897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034619" y="6259102"/>
            <a:ext cx="3825186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>
                <a:solidFill>
                  <a:srgbClr val="1B4C84"/>
                </a:solidFill>
                <a:ea typeface="字由点字奇妙体" panose="00020600040101010101" charset="-122"/>
              </a:rPr>
              <a:t>第二组</a:t>
            </a:r>
            <a:endParaRPr lang="zh-CN" altLang="en-US" sz="360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943615" y="6259102"/>
            <a:ext cx="4198168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>
                <a:solidFill>
                  <a:srgbClr val="1B4C84"/>
                </a:solidFill>
                <a:latin typeface="字由点字奇妙体" panose="00020600040101010101" charset="-122"/>
                <a:ea typeface="字由点字奇妙体" panose="00020600040101010101" charset="-122"/>
              </a:rPr>
              <a:t>选择性必修</a:t>
            </a:r>
            <a:endParaRPr lang="zh-CN" altLang="en-US" sz="3600">
              <a:solidFill>
                <a:srgbClr val="1B4C84"/>
              </a:solidFill>
              <a:latin typeface="字由点字奇妙体" panose="00020600040101010101" charset="-122"/>
              <a:ea typeface="字由点字奇妙体" panose="0002060004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18841" y="3190182"/>
            <a:ext cx="13650318" cy="206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spc="1380">
                <a:solidFill>
                  <a:srgbClr val="1B4C84"/>
                </a:solidFill>
                <a:ea typeface="字由点字奇妙体" panose="00020600040101010101" charset="-122"/>
              </a:rPr>
              <a:t>感谢您的观看</a:t>
            </a:r>
            <a:endParaRPr lang="en-US" sz="12000" spc="138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pic>
        <p:nvPicPr>
          <p:cNvPr id="28" name="图片 27" descr="新校徽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37937" y="1042470"/>
            <a:ext cx="3012127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学习目标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4711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74455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43419" y="2456913"/>
            <a:ext cx="4871465" cy="3543092"/>
          </a:xfrm>
          <a:custGeom>
            <a:avLst/>
            <a:gdLst/>
            <a:ahLst/>
            <a:cxnLst/>
            <a:rect l="l" t="t" r="r" b="b"/>
            <a:pathLst>
              <a:path w="4871465" h="3543092">
                <a:moveTo>
                  <a:pt x="0" y="0"/>
                </a:moveTo>
                <a:lnTo>
                  <a:pt x="4871465" y="0"/>
                </a:lnTo>
                <a:lnTo>
                  <a:pt x="4871465" y="3543092"/>
                </a:lnTo>
                <a:lnTo>
                  <a:pt x="0" y="35430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 rot="0">
            <a:off x="2532278" y="2781591"/>
            <a:ext cx="2893747" cy="2893736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/>
          <p:nvPr/>
        </p:nvGrpSpPr>
        <p:grpSpPr>
          <a:xfrm rot="0">
            <a:off x="2381705" y="6385707"/>
            <a:ext cx="3194893" cy="612250"/>
            <a:chOff x="0" y="0"/>
            <a:chExt cx="792782" cy="15192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92782" cy="151924"/>
            </a:xfrm>
            <a:custGeom>
              <a:avLst/>
              <a:gdLst/>
              <a:ahLst/>
              <a:cxnLst/>
              <a:rect l="l" t="t" r="r" b="b"/>
              <a:pathLst>
                <a:path w="792782" h="151924">
                  <a:moveTo>
                    <a:pt x="75962" y="0"/>
                  </a:moveTo>
                  <a:lnTo>
                    <a:pt x="716820" y="0"/>
                  </a:lnTo>
                  <a:cubicBezTo>
                    <a:pt x="736966" y="0"/>
                    <a:pt x="756288" y="8003"/>
                    <a:pt x="770533" y="22249"/>
                  </a:cubicBezTo>
                  <a:cubicBezTo>
                    <a:pt x="784779" y="36494"/>
                    <a:pt x="792782" y="55816"/>
                    <a:pt x="792782" y="75962"/>
                  </a:cubicBezTo>
                  <a:lnTo>
                    <a:pt x="792782" y="75962"/>
                  </a:lnTo>
                  <a:cubicBezTo>
                    <a:pt x="792782" y="96108"/>
                    <a:pt x="784779" y="115429"/>
                    <a:pt x="770533" y="129675"/>
                  </a:cubicBezTo>
                  <a:cubicBezTo>
                    <a:pt x="756288" y="143921"/>
                    <a:pt x="736966" y="151924"/>
                    <a:pt x="716820" y="151924"/>
                  </a:cubicBezTo>
                  <a:lnTo>
                    <a:pt x="75962" y="151924"/>
                  </a:lnTo>
                  <a:cubicBezTo>
                    <a:pt x="55816" y="151924"/>
                    <a:pt x="36494" y="143921"/>
                    <a:pt x="22249" y="129675"/>
                  </a:cubicBezTo>
                  <a:cubicBezTo>
                    <a:pt x="8003" y="115429"/>
                    <a:pt x="0" y="96108"/>
                    <a:pt x="0" y="75962"/>
                  </a:cubicBezTo>
                  <a:lnTo>
                    <a:pt x="0" y="75962"/>
                  </a:lnTo>
                  <a:cubicBezTo>
                    <a:pt x="0" y="55816"/>
                    <a:pt x="8003" y="36494"/>
                    <a:pt x="22249" y="22249"/>
                  </a:cubicBezTo>
                  <a:cubicBezTo>
                    <a:pt x="36494" y="8003"/>
                    <a:pt x="55816" y="0"/>
                    <a:pt x="75962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33350"/>
              <a:ext cx="792782" cy="285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706077" y="6379958"/>
            <a:ext cx="254615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zh-CN" altLang="en-US" sz="3990" spc="119">
                <a:solidFill>
                  <a:srgbClr val="1B4C84"/>
                </a:solidFill>
                <a:ea typeface="字由点字奇妙体" panose="00020600040101010101" charset="-122"/>
              </a:rPr>
              <a:t>一</a:t>
            </a:r>
            <a:endParaRPr lang="zh-CN" altLang="en-US" sz="3990" spc="119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5064638" y="660974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8" y="0"/>
                </a:lnTo>
                <a:lnTo>
                  <a:pt x="225448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706077" y="660974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7" y="0"/>
                </a:lnTo>
                <a:lnTo>
                  <a:pt x="225447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744443" y="2456913"/>
            <a:ext cx="4871465" cy="3543092"/>
          </a:xfrm>
          <a:custGeom>
            <a:avLst/>
            <a:gdLst/>
            <a:ahLst/>
            <a:cxnLst/>
            <a:rect l="l" t="t" r="r" b="b"/>
            <a:pathLst>
              <a:path w="4871465" h="3543092">
                <a:moveTo>
                  <a:pt x="0" y="0"/>
                </a:moveTo>
                <a:lnTo>
                  <a:pt x="4871465" y="0"/>
                </a:lnTo>
                <a:lnTo>
                  <a:pt x="4871465" y="3543092"/>
                </a:lnTo>
                <a:lnTo>
                  <a:pt x="0" y="35430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 rot="0">
            <a:off x="7733302" y="2781591"/>
            <a:ext cx="2893747" cy="2893736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7162975" y="7383943"/>
            <a:ext cx="4390001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3200" b="1" u="none" strike="noStrike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了解数据保护在个人生活和社会中的重要意义</a:t>
            </a:r>
            <a:endParaRPr lang="zh-CN" altLang="en-US" sz="3200" b="1" u="none" strike="noStrike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1" name="Group 31"/>
          <p:cNvGrpSpPr/>
          <p:nvPr/>
        </p:nvGrpSpPr>
        <p:grpSpPr>
          <a:xfrm rot="0">
            <a:off x="7582729" y="6385707"/>
            <a:ext cx="3194893" cy="612250"/>
            <a:chOff x="0" y="0"/>
            <a:chExt cx="792782" cy="15192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92782" cy="151924"/>
            </a:xfrm>
            <a:custGeom>
              <a:avLst/>
              <a:gdLst/>
              <a:ahLst/>
              <a:cxnLst/>
              <a:rect l="l" t="t" r="r" b="b"/>
              <a:pathLst>
                <a:path w="792782" h="151924">
                  <a:moveTo>
                    <a:pt x="75962" y="0"/>
                  </a:moveTo>
                  <a:lnTo>
                    <a:pt x="716820" y="0"/>
                  </a:lnTo>
                  <a:cubicBezTo>
                    <a:pt x="736966" y="0"/>
                    <a:pt x="756288" y="8003"/>
                    <a:pt x="770533" y="22249"/>
                  </a:cubicBezTo>
                  <a:cubicBezTo>
                    <a:pt x="784779" y="36494"/>
                    <a:pt x="792782" y="55816"/>
                    <a:pt x="792782" y="75962"/>
                  </a:cubicBezTo>
                  <a:lnTo>
                    <a:pt x="792782" y="75962"/>
                  </a:lnTo>
                  <a:cubicBezTo>
                    <a:pt x="792782" y="96108"/>
                    <a:pt x="784779" y="115429"/>
                    <a:pt x="770533" y="129675"/>
                  </a:cubicBezTo>
                  <a:cubicBezTo>
                    <a:pt x="756288" y="143921"/>
                    <a:pt x="736966" y="151924"/>
                    <a:pt x="716820" y="151924"/>
                  </a:cubicBezTo>
                  <a:lnTo>
                    <a:pt x="75962" y="151924"/>
                  </a:lnTo>
                  <a:cubicBezTo>
                    <a:pt x="55816" y="151924"/>
                    <a:pt x="36494" y="143921"/>
                    <a:pt x="22249" y="129675"/>
                  </a:cubicBezTo>
                  <a:cubicBezTo>
                    <a:pt x="8003" y="115429"/>
                    <a:pt x="0" y="96108"/>
                    <a:pt x="0" y="75962"/>
                  </a:cubicBezTo>
                  <a:lnTo>
                    <a:pt x="0" y="75962"/>
                  </a:lnTo>
                  <a:cubicBezTo>
                    <a:pt x="0" y="55816"/>
                    <a:pt x="8003" y="36494"/>
                    <a:pt x="22249" y="22249"/>
                  </a:cubicBezTo>
                  <a:cubicBezTo>
                    <a:pt x="36494" y="8003"/>
                    <a:pt x="55816" y="0"/>
                    <a:pt x="75962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133350"/>
              <a:ext cx="792782" cy="285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7907100" y="6379958"/>
            <a:ext cx="254615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zh-CN" altLang="en-US" sz="3990" spc="119">
                <a:solidFill>
                  <a:srgbClr val="1B4C84"/>
                </a:solidFill>
                <a:ea typeface="字由点字奇妙体" panose="00020600040101010101" charset="-122"/>
              </a:rPr>
              <a:t>二</a:t>
            </a:r>
            <a:endParaRPr lang="zh-CN" altLang="en-US" sz="3990" spc="119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10265662" y="660974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8" y="0"/>
                </a:lnTo>
                <a:lnTo>
                  <a:pt x="225448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7907100" y="660974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8" y="0"/>
                </a:lnTo>
                <a:lnTo>
                  <a:pt x="225448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1949283" y="2596003"/>
            <a:ext cx="4871465" cy="3543092"/>
          </a:xfrm>
          <a:custGeom>
            <a:avLst/>
            <a:gdLst/>
            <a:ahLst/>
            <a:cxnLst/>
            <a:rect l="l" t="t" r="r" b="b"/>
            <a:pathLst>
              <a:path w="4871465" h="3543092">
                <a:moveTo>
                  <a:pt x="0" y="0"/>
                </a:moveTo>
                <a:lnTo>
                  <a:pt x="4871465" y="0"/>
                </a:lnTo>
                <a:lnTo>
                  <a:pt x="4871465" y="3543092"/>
                </a:lnTo>
                <a:lnTo>
                  <a:pt x="0" y="35430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8"/>
          <p:cNvGrpSpPr/>
          <p:nvPr/>
        </p:nvGrpSpPr>
        <p:grpSpPr>
          <a:xfrm rot="0">
            <a:off x="12938142" y="2920681"/>
            <a:ext cx="2893747" cy="2893736"/>
            <a:chOff x="0" y="0"/>
            <a:chExt cx="6350000" cy="63499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0" name="TextBox 40"/>
          <p:cNvSpPr txBox="1"/>
          <p:nvPr/>
        </p:nvSpPr>
        <p:spPr>
          <a:xfrm>
            <a:off x="12412980" y="7383780"/>
            <a:ext cx="4610735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3200" b="1" u="none" strike="noStrike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掌握基本的数据保护方法与技术</a:t>
            </a:r>
            <a:endParaRPr lang="zh-CN" altLang="en-US" sz="3200" b="1" u="none" strike="noStrike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1" name="Group 41"/>
          <p:cNvGrpSpPr/>
          <p:nvPr/>
        </p:nvGrpSpPr>
        <p:grpSpPr>
          <a:xfrm rot="0">
            <a:off x="12783759" y="6384462"/>
            <a:ext cx="3194893" cy="612250"/>
            <a:chOff x="0" y="0"/>
            <a:chExt cx="792782" cy="15192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92782" cy="151924"/>
            </a:xfrm>
            <a:custGeom>
              <a:avLst/>
              <a:gdLst/>
              <a:ahLst/>
              <a:cxnLst/>
              <a:rect l="l" t="t" r="r" b="b"/>
              <a:pathLst>
                <a:path w="792782" h="151924">
                  <a:moveTo>
                    <a:pt x="75962" y="0"/>
                  </a:moveTo>
                  <a:lnTo>
                    <a:pt x="716820" y="0"/>
                  </a:lnTo>
                  <a:cubicBezTo>
                    <a:pt x="736966" y="0"/>
                    <a:pt x="756288" y="8003"/>
                    <a:pt x="770533" y="22249"/>
                  </a:cubicBezTo>
                  <a:cubicBezTo>
                    <a:pt x="784779" y="36494"/>
                    <a:pt x="792782" y="55816"/>
                    <a:pt x="792782" y="75962"/>
                  </a:cubicBezTo>
                  <a:lnTo>
                    <a:pt x="792782" y="75962"/>
                  </a:lnTo>
                  <a:cubicBezTo>
                    <a:pt x="792782" y="96108"/>
                    <a:pt x="784779" y="115429"/>
                    <a:pt x="770533" y="129675"/>
                  </a:cubicBezTo>
                  <a:cubicBezTo>
                    <a:pt x="756288" y="143921"/>
                    <a:pt x="736966" y="151924"/>
                    <a:pt x="716820" y="151924"/>
                  </a:cubicBezTo>
                  <a:lnTo>
                    <a:pt x="75962" y="151924"/>
                  </a:lnTo>
                  <a:cubicBezTo>
                    <a:pt x="55816" y="151924"/>
                    <a:pt x="36494" y="143921"/>
                    <a:pt x="22249" y="129675"/>
                  </a:cubicBezTo>
                  <a:cubicBezTo>
                    <a:pt x="8003" y="115429"/>
                    <a:pt x="0" y="96108"/>
                    <a:pt x="0" y="75962"/>
                  </a:cubicBezTo>
                  <a:lnTo>
                    <a:pt x="0" y="75962"/>
                  </a:lnTo>
                  <a:cubicBezTo>
                    <a:pt x="0" y="55816"/>
                    <a:pt x="8003" y="36494"/>
                    <a:pt x="22249" y="22249"/>
                  </a:cubicBezTo>
                  <a:cubicBezTo>
                    <a:pt x="36494" y="8003"/>
                    <a:pt x="55816" y="0"/>
                    <a:pt x="75962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133350"/>
              <a:ext cx="792782" cy="285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3108131" y="6378713"/>
            <a:ext cx="254615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zh-CN" altLang="en-US" sz="3990" spc="119">
                <a:solidFill>
                  <a:srgbClr val="1B4C84"/>
                </a:solidFill>
                <a:ea typeface="字由点字奇妙体" panose="00020600040101010101" charset="-122"/>
              </a:rPr>
              <a:t>三</a:t>
            </a:r>
            <a:endParaRPr lang="zh-CN" altLang="en-US" sz="3990" spc="119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45" name="Freeform 45"/>
          <p:cNvSpPr/>
          <p:nvPr/>
        </p:nvSpPr>
        <p:spPr>
          <a:xfrm>
            <a:off x="15470502" y="674883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8" y="0"/>
                </a:lnTo>
                <a:lnTo>
                  <a:pt x="225448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3111941" y="674883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8" y="0"/>
                </a:lnTo>
                <a:lnTo>
                  <a:pt x="225448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1657151" y="7383943"/>
            <a:ext cx="4390001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</a:pPr>
            <a:r>
              <a:rPr lang="en-US" altLang="en-US" sz="3200" b="1" u="none" strike="noStrike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</a:t>
            </a:r>
            <a:r>
              <a:rPr lang="zh-CN" altLang="en-US" sz="3200" b="1" u="none" strike="noStrike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理解什么是数据隐私与数据安全</a:t>
            </a:r>
            <a:endParaRPr lang="zh-CN" altLang="en-US" sz="3200" b="1" u="none" strike="noStrike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9" name="https://docer-ks3.wpscdn.cn/picture/54433040/0c684e15f61432ae30f69f2f124047cc_612.jpg" descr="交通,十字路口,平滑的,全向十字路口,传感器,无人驾驶运输,无人驾驶汽车,自主技术,行人交叉路标志,水泥搅拌车"/>
          <p:cNvPicPr>
            <a:picLocks noChangeAspect="1"/>
          </p:cNvPicPr>
          <p:nvPr/>
        </p:nvPicPr>
        <p:blipFill>
          <a:blip r:embed="rId11"/>
          <a:srcRect l="9697" r="9697"/>
          <a:stretch>
            <a:fillRect/>
          </a:stretch>
        </p:blipFill>
        <p:spPr>
          <a:xfrm>
            <a:off x="7717155" y="2744470"/>
            <a:ext cx="3009265" cy="2933700"/>
          </a:xfrm>
          <a:prstGeom prst="ellipse">
            <a:avLst/>
          </a:prstGeom>
        </p:spPr>
      </p:pic>
      <p:pic>
        <p:nvPicPr>
          <p:cNvPr id="50" name="https://docer-ks3.wpscdn.cn/picture/54650327/fd683c2c4704a50030c9ec50b34c5728_612.jpg" descr="传感器,数字化显示,家用摄像机,相机,监视器,水平画幅,无人,图像,安全"/>
          <p:cNvPicPr>
            <a:picLocks noChangeAspect="1"/>
          </p:cNvPicPr>
          <p:nvPr/>
        </p:nvPicPr>
        <p:blipFill>
          <a:blip r:embed="rId12"/>
          <a:srcRect l="8097" r="8097"/>
          <a:stretch>
            <a:fillRect/>
          </a:stretch>
        </p:blipFill>
        <p:spPr>
          <a:xfrm>
            <a:off x="2442845" y="2777490"/>
            <a:ext cx="2973070" cy="2889885"/>
          </a:xfrm>
          <a:prstGeom prst="ellipse">
            <a:avLst/>
          </a:prstGeom>
        </p:spPr>
      </p:pic>
      <p:pic>
        <p:nvPicPr>
          <p:cNvPr id="51" name="https://docer-ks3.wpscdn.cn/picture/54487626/faa950bf041bf6ecf3921d7b3b78a5bd_612.jpg" descr="智慧,农业,概念,工业,物联网,风,水平画幅,增强现实,组物体,农作物"/>
          <p:cNvPicPr>
            <a:picLocks noChangeAspect="1"/>
          </p:cNvPicPr>
          <p:nvPr/>
        </p:nvPicPr>
        <p:blipFill>
          <a:blip r:embed="rId13"/>
          <a:srcRect l="16736" r="16736"/>
          <a:stretch>
            <a:fillRect/>
          </a:stretch>
        </p:blipFill>
        <p:spPr>
          <a:xfrm>
            <a:off x="12957175" y="2921635"/>
            <a:ext cx="2879090" cy="2883535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389495" y="814573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378835" y="824399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1529004" y="0"/>
                </a:moveTo>
                <a:lnTo>
                  <a:pt x="0" y="0"/>
                </a:lnTo>
                <a:lnTo>
                  <a:pt x="0" y="1574264"/>
                </a:lnTo>
                <a:lnTo>
                  <a:pt x="1529004" y="1574264"/>
                </a:lnTo>
                <a:lnTo>
                  <a:pt x="15290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0">
            <a:off x="3144980" y="3938955"/>
            <a:ext cx="3871297" cy="901753"/>
            <a:chOff x="0" y="0"/>
            <a:chExt cx="960625" cy="2237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60625" cy="223761"/>
            </a:xfrm>
            <a:custGeom>
              <a:avLst/>
              <a:gdLst/>
              <a:ahLst/>
              <a:cxnLst/>
              <a:rect l="l" t="t" r="r" b="b"/>
              <a:pathLst>
                <a:path w="960625" h="223761">
                  <a:moveTo>
                    <a:pt x="111881" y="0"/>
                  </a:moveTo>
                  <a:lnTo>
                    <a:pt x="848744" y="0"/>
                  </a:lnTo>
                  <a:cubicBezTo>
                    <a:pt x="878417" y="0"/>
                    <a:pt x="906874" y="11787"/>
                    <a:pt x="927856" y="32769"/>
                  </a:cubicBezTo>
                  <a:cubicBezTo>
                    <a:pt x="948838" y="53751"/>
                    <a:pt x="960625" y="82208"/>
                    <a:pt x="960625" y="111881"/>
                  </a:cubicBezTo>
                  <a:lnTo>
                    <a:pt x="960625" y="111881"/>
                  </a:lnTo>
                  <a:cubicBezTo>
                    <a:pt x="960625" y="141553"/>
                    <a:pt x="948838" y="170011"/>
                    <a:pt x="927856" y="190992"/>
                  </a:cubicBezTo>
                  <a:cubicBezTo>
                    <a:pt x="906874" y="211974"/>
                    <a:pt x="878417" y="223761"/>
                    <a:pt x="8487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33350"/>
              <a:ext cx="960625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3144980" y="6390985"/>
            <a:ext cx="3871297" cy="901753"/>
            <a:chOff x="0" y="0"/>
            <a:chExt cx="960625" cy="22376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60625" cy="223761"/>
            </a:xfrm>
            <a:custGeom>
              <a:avLst/>
              <a:gdLst/>
              <a:ahLst/>
              <a:cxnLst/>
              <a:rect l="l" t="t" r="r" b="b"/>
              <a:pathLst>
                <a:path w="960625" h="223761">
                  <a:moveTo>
                    <a:pt x="111881" y="0"/>
                  </a:moveTo>
                  <a:lnTo>
                    <a:pt x="848744" y="0"/>
                  </a:lnTo>
                  <a:cubicBezTo>
                    <a:pt x="878417" y="0"/>
                    <a:pt x="906874" y="11787"/>
                    <a:pt x="927856" y="32769"/>
                  </a:cubicBezTo>
                  <a:cubicBezTo>
                    <a:pt x="948838" y="53751"/>
                    <a:pt x="960625" y="82208"/>
                    <a:pt x="960625" y="111881"/>
                  </a:cubicBezTo>
                  <a:lnTo>
                    <a:pt x="960625" y="111881"/>
                  </a:lnTo>
                  <a:cubicBezTo>
                    <a:pt x="960625" y="141553"/>
                    <a:pt x="948838" y="170011"/>
                    <a:pt x="927856" y="190992"/>
                  </a:cubicBezTo>
                  <a:cubicBezTo>
                    <a:pt x="906874" y="211974"/>
                    <a:pt x="878417" y="223761"/>
                    <a:pt x="8487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33350"/>
              <a:ext cx="960625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2058817" y="5056787"/>
            <a:ext cx="5019739" cy="192477"/>
            <a:chOff x="0" y="0"/>
            <a:chExt cx="6692986" cy="25663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21797" cy="256636"/>
            </a:xfrm>
            <a:custGeom>
              <a:avLst/>
              <a:gdLst/>
              <a:ahLst/>
              <a:cxnLst/>
              <a:rect l="l" t="t" r="r" b="b"/>
              <a:pathLst>
                <a:path w="2321797" h="256636">
                  <a:moveTo>
                    <a:pt x="0" y="0"/>
                  </a:moveTo>
                  <a:lnTo>
                    <a:pt x="2321797" y="0"/>
                  </a:lnTo>
                  <a:lnTo>
                    <a:pt x="2321797" y="256636"/>
                  </a:lnTo>
                  <a:lnTo>
                    <a:pt x="0" y="256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2497157" y="0"/>
              <a:ext cx="2321797" cy="256636"/>
            </a:xfrm>
            <a:custGeom>
              <a:avLst/>
              <a:gdLst/>
              <a:ahLst/>
              <a:cxnLst/>
              <a:rect l="l" t="t" r="r" b="b"/>
              <a:pathLst>
                <a:path w="2321797" h="256636">
                  <a:moveTo>
                    <a:pt x="0" y="0"/>
                  </a:moveTo>
                  <a:lnTo>
                    <a:pt x="2321796" y="0"/>
                  </a:lnTo>
                  <a:lnTo>
                    <a:pt x="2321796" y="256636"/>
                  </a:lnTo>
                  <a:lnTo>
                    <a:pt x="0" y="256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4996753" y="0"/>
              <a:ext cx="1696232" cy="256636"/>
            </a:xfrm>
            <a:custGeom>
              <a:avLst/>
              <a:gdLst/>
              <a:ahLst/>
              <a:cxnLst/>
              <a:rect l="l" t="t" r="r" b="b"/>
              <a:pathLst>
                <a:path w="1696232" h="256636">
                  <a:moveTo>
                    <a:pt x="0" y="0"/>
                  </a:moveTo>
                  <a:lnTo>
                    <a:pt x="1696233" y="0"/>
                  </a:lnTo>
                  <a:lnTo>
                    <a:pt x="1696233" y="256636"/>
                  </a:lnTo>
                  <a:lnTo>
                    <a:pt x="0" y="256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36879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2058817" y="7522386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7" y="0"/>
                </a:lnTo>
                <a:lnTo>
                  <a:pt x="1741347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3931684" y="7522386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8" y="0"/>
                </a:lnTo>
                <a:lnTo>
                  <a:pt x="1741348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5806382" y="7522386"/>
            <a:ext cx="1272174" cy="192477"/>
          </a:xfrm>
          <a:custGeom>
            <a:avLst/>
            <a:gdLst/>
            <a:ahLst/>
            <a:cxnLst/>
            <a:rect l="l" t="t" r="r" b="b"/>
            <a:pathLst>
              <a:path w="1272174" h="192477">
                <a:moveTo>
                  <a:pt x="0" y="0"/>
                </a:moveTo>
                <a:lnTo>
                  <a:pt x="1272174" y="0"/>
                </a:lnTo>
                <a:lnTo>
                  <a:pt x="1272174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36879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4030986" y="3847831"/>
            <a:ext cx="2880817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5"/>
              </a:lnSpc>
              <a:buClrTx/>
              <a:buSzTx/>
              <a:buFontTx/>
            </a:pPr>
            <a:r>
              <a:rPr lang="zh-CN" altLang="en-US" sz="200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数据隐私与安全基础认知</a:t>
            </a:r>
            <a:endParaRPr lang="zh-CN" altLang="en-US" sz="2000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135126" y="6638951"/>
            <a:ext cx="288081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关键技术体系解析</a:t>
            </a:r>
            <a:endParaRPr lang="zh-CN" altLang="en-US" sz="4515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2" name="Group 32"/>
          <p:cNvGrpSpPr/>
          <p:nvPr/>
        </p:nvGrpSpPr>
        <p:grpSpPr>
          <a:xfrm rot="0">
            <a:off x="12399287" y="3938955"/>
            <a:ext cx="3871297" cy="901753"/>
            <a:chOff x="0" y="0"/>
            <a:chExt cx="960625" cy="22376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60625" cy="223761"/>
            </a:xfrm>
            <a:custGeom>
              <a:avLst/>
              <a:gdLst/>
              <a:ahLst/>
              <a:cxnLst/>
              <a:rect l="l" t="t" r="r" b="b"/>
              <a:pathLst>
                <a:path w="960625" h="223761">
                  <a:moveTo>
                    <a:pt x="111881" y="0"/>
                  </a:moveTo>
                  <a:lnTo>
                    <a:pt x="848744" y="0"/>
                  </a:lnTo>
                  <a:cubicBezTo>
                    <a:pt x="878417" y="0"/>
                    <a:pt x="906874" y="11787"/>
                    <a:pt x="927856" y="32769"/>
                  </a:cubicBezTo>
                  <a:cubicBezTo>
                    <a:pt x="948838" y="53751"/>
                    <a:pt x="960625" y="82208"/>
                    <a:pt x="960625" y="111881"/>
                  </a:cubicBezTo>
                  <a:lnTo>
                    <a:pt x="960625" y="111881"/>
                  </a:lnTo>
                  <a:cubicBezTo>
                    <a:pt x="960625" y="141553"/>
                    <a:pt x="948838" y="170011"/>
                    <a:pt x="927856" y="190992"/>
                  </a:cubicBezTo>
                  <a:cubicBezTo>
                    <a:pt x="906874" y="211974"/>
                    <a:pt x="878417" y="223761"/>
                    <a:pt x="8487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133350"/>
              <a:ext cx="960625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5" name="Group 35"/>
          <p:cNvGrpSpPr/>
          <p:nvPr/>
        </p:nvGrpSpPr>
        <p:grpSpPr>
          <a:xfrm rot="0">
            <a:off x="12399287" y="6390985"/>
            <a:ext cx="3871297" cy="901753"/>
            <a:chOff x="0" y="0"/>
            <a:chExt cx="960625" cy="22376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60625" cy="223761"/>
            </a:xfrm>
            <a:custGeom>
              <a:avLst/>
              <a:gdLst/>
              <a:ahLst/>
              <a:cxnLst/>
              <a:rect l="l" t="t" r="r" b="b"/>
              <a:pathLst>
                <a:path w="960625" h="223761">
                  <a:moveTo>
                    <a:pt x="111881" y="0"/>
                  </a:moveTo>
                  <a:lnTo>
                    <a:pt x="848744" y="0"/>
                  </a:lnTo>
                  <a:cubicBezTo>
                    <a:pt x="878417" y="0"/>
                    <a:pt x="906874" y="11787"/>
                    <a:pt x="927856" y="32769"/>
                  </a:cubicBezTo>
                  <a:cubicBezTo>
                    <a:pt x="948838" y="53751"/>
                    <a:pt x="960625" y="82208"/>
                    <a:pt x="960625" y="111881"/>
                  </a:cubicBezTo>
                  <a:lnTo>
                    <a:pt x="960625" y="111881"/>
                  </a:lnTo>
                  <a:cubicBezTo>
                    <a:pt x="960625" y="141553"/>
                    <a:pt x="948838" y="170011"/>
                    <a:pt x="927856" y="190992"/>
                  </a:cubicBezTo>
                  <a:cubicBezTo>
                    <a:pt x="906874" y="211974"/>
                    <a:pt x="878417" y="223761"/>
                    <a:pt x="8487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133350"/>
              <a:ext cx="960625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sp>
        <p:nvSpPr>
          <p:cNvPr id="38" name="Freeform 38"/>
          <p:cNvSpPr/>
          <p:nvPr/>
        </p:nvSpPr>
        <p:spPr>
          <a:xfrm>
            <a:off x="11250844" y="5056787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8" y="0"/>
                </a:lnTo>
                <a:lnTo>
                  <a:pt x="1741348" y="192476"/>
                </a:lnTo>
                <a:lnTo>
                  <a:pt x="0" y="192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3123712" y="5056787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7" y="0"/>
                </a:lnTo>
                <a:lnTo>
                  <a:pt x="1741347" y="192476"/>
                </a:lnTo>
                <a:lnTo>
                  <a:pt x="0" y="192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4998409" y="5056787"/>
            <a:ext cx="1272174" cy="192477"/>
          </a:xfrm>
          <a:custGeom>
            <a:avLst/>
            <a:gdLst/>
            <a:ahLst/>
            <a:cxnLst/>
            <a:rect l="l" t="t" r="r" b="b"/>
            <a:pathLst>
              <a:path w="1272174" h="192477">
                <a:moveTo>
                  <a:pt x="0" y="0"/>
                </a:moveTo>
                <a:lnTo>
                  <a:pt x="1272174" y="0"/>
                </a:lnTo>
                <a:lnTo>
                  <a:pt x="1272174" y="192476"/>
                </a:lnTo>
                <a:lnTo>
                  <a:pt x="0" y="192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36879"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1250844" y="7522386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8" y="0"/>
                </a:lnTo>
                <a:lnTo>
                  <a:pt x="1741348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3123712" y="7522386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7" y="0"/>
                </a:lnTo>
                <a:lnTo>
                  <a:pt x="1741347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4998409" y="7522386"/>
            <a:ext cx="1272174" cy="192477"/>
          </a:xfrm>
          <a:custGeom>
            <a:avLst/>
            <a:gdLst/>
            <a:ahLst/>
            <a:cxnLst/>
            <a:rect l="l" t="t" r="r" b="b"/>
            <a:pathLst>
              <a:path w="1272174" h="192477">
                <a:moveTo>
                  <a:pt x="0" y="0"/>
                </a:moveTo>
                <a:lnTo>
                  <a:pt x="1272174" y="0"/>
                </a:lnTo>
                <a:lnTo>
                  <a:pt x="1272174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36879"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13411349" y="4157711"/>
            <a:ext cx="288081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法律框架与伦理规范</a:t>
            </a:r>
            <a:endParaRPr lang="zh-CN" altLang="en-US" sz="4515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3335149" y="6638951"/>
            <a:ext cx="2880817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个人与企业防护指南</a:t>
            </a:r>
            <a:endParaRPr lang="zh-CN" altLang="en-US" sz="4515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Freeform 46"/>
          <p:cNvSpPr/>
          <p:nvPr/>
        </p:nvSpPr>
        <p:spPr>
          <a:xfrm>
            <a:off x="8080263" y="1787090"/>
            <a:ext cx="2127473" cy="1042462"/>
          </a:xfrm>
          <a:custGeom>
            <a:avLst/>
            <a:gdLst/>
            <a:ahLst/>
            <a:cxnLst/>
            <a:rect l="l" t="t" r="r" b="b"/>
            <a:pathLst>
              <a:path w="2127473" h="1042462">
                <a:moveTo>
                  <a:pt x="0" y="0"/>
                </a:moveTo>
                <a:lnTo>
                  <a:pt x="2127474" y="0"/>
                </a:lnTo>
                <a:lnTo>
                  <a:pt x="2127474" y="1042462"/>
                </a:lnTo>
                <a:lnTo>
                  <a:pt x="0" y="10424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2894527" y="4157673"/>
            <a:ext cx="461586" cy="444276"/>
          </a:xfrm>
          <a:custGeom>
            <a:avLst/>
            <a:gdLst/>
            <a:ahLst/>
            <a:cxnLst/>
            <a:rect l="l" t="t" r="r" b="b"/>
            <a:pathLst>
              <a:path w="461586" h="444276">
                <a:moveTo>
                  <a:pt x="0" y="0"/>
                </a:moveTo>
                <a:lnTo>
                  <a:pt x="461586" y="0"/>
                </a:lnTo>
                <a:lnTo>
                  <a:pt x="461586" y="444277"/>
                </a:lnTo>
                <a:lnTo>
                  <a:pt x="0" y="444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3569371" y="4157673"/>
            <a:ext cx="461586" cy="444276"/>
          </a:xfrm>
          <a:custGeom>
            <a:avLst/>
            <a:gdLst/>
            <a:ahLst/>
            <a:cxnLst/>
            <a:rect l="l" t="t" r="r" b="b"/>
            <a:pathLst>
              <a:path w="461586" h="444276">
                <a:moveTo>
                  <a:pt x="0" y="0"/>
                </a:moveTo>
                <a:lnTo>
                  <a:pt x="461586" y="0"/>
                </a:lnTo>
                <a:lnTo>
                  <a:pt x="461586" y="444277"/>
                </a:lnTo>
                <a:lnTo>
                  <a:pt x="0" y="444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zh-CN" altLang="en-US"/>
          </a:p>
        </p:txBody>
      </p:sp>
      <p:sp>
        <p:nvSpPr>
          <p:cNvPr id="49" name="Freeform 49"/>
          <p:cNvSpPr/>
          <p:nvPr/>
        </p:nvSpPr>
        <p:spPr>
          <a:xfrm>
            <a:off x="12894527" y="6638773"/>
            <a:ext cx="461586" cy="444276"/>
          </a:xfrm>
          <a:custGeom>
            <a:avLst/>
            <a:gdLst/>
            <a:ahLst/>
            <a:cxnLst/>
            <a:rect l="l" t="t" r="r" b="b"/>
            <a:pathLst>
              <a:path w="461586" h="444276">
                <a:moveTo>
                  <a:pt x="0" y="0"/>
                </a:moveTo>
                <a:lnTo>
                  <a:pt x="461586" y="0"/>
                </a:lnTo>
                <a:lnTo>
                  <a:pt x="461586" y="444277"/>
                </a:lnTo>
                <a:lnTo>
                  <a:pt x="0" y="444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3569371" y="6638773"/>
            <a:ext cx="461586" cy="444276"/>
          </a:xfrm>
          <a:custGeom>
            <a:avLst/>
            <a:gdLst/>
            <a:ahLst/>
            <a:cxnLst/>
            <a:rect l="l" t="t" r="r" b="b"/>
            <a:pathLst>
              <a:path w="461586" h="444276">
                <a:moveTo>
                  <a:pt x="0" y="0"/>
                </a:moveTo>
                <a:lnTo>
                  <a:pt x="461586" y="0"/>
                </a:lnTo>
                <a:lnTo>
                  <a:pt x="461586" y="444277"/>
                </a:lnTo>
                <a:lnTo>
                  <a:pt x="0" y="444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2" name="TextBox 52"/>
          <p:cNvSpPr txBox="1"/>
          <p:nvPr/>
        </p:nvSpPr>
        <p:spPr>
          <a:xfrm>
            <a:off x="1907839" y="3721328"/>
            <a:ext cx="1237141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5"/>
              </a:lnSpc>
              <a:spcBef>
                <a:spcPct val="0"/>
              </a:spcBef>
            </a:pPr>
            <a:r>
              <a:rPr lang="en-US" sz="6845">
                <a:solidFill>
                  <a:srgbClr val="1B4C84"/>
                </a:solidFill>
                <a:latin typeface="字由点字奇妙体" panose="00020600040101010101" charset="-122"/>
              </a:rPr>
              <a:t>01</a:t>
            </a:r>
            <a:endParaRPr lang="en-US" sz="6845">
              <a:solidFill>
                <a:srgbClr val="1B4C84"/>
              </a:solidFill>
              <a:latin typeface="字由点字奇妙体" panose="00020600040101010101" charset="-122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907839" y="6218487"/>
            <a:ext cx="1237141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5"/>
              </a:lnSpc>
              <a:spcBef>
                <a:spcPct val="0"/>
              </a:spcBef>
            </a:pPr>
            <a:r>
              <a:rPr lang="en-US" sz="6845">
                <a:solidFill>
                  <a:srgbClr val="1B4C84"/>
                </a:solidFill>
                <a:latin typeface="字由点字奇妙体" panose="00020600040101010101" charset="-122"/>
              </a:rPr>
              <a:t>03</a:t>
            </a:r>
            <a:endParaRPr lang="en-US" sz="6845">
              <a:solidFill>
                <a:srgbClr val="1B4C84"/>
              </a:solidFill>
              <a:latin typeface="字由点字奇妙体" panose="00020600040101010101" charset="-122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1065784" y="3721328"/>
            <a:ext cx="1237141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5"/>
              </a:lnSpc>
              <a:spcBef>
                <a:spcPct val="0"/>
              </a:spcBef>
            </a:pPr>
            <a:r>
              <a:rPr lang="en-US" sz="6845">
                <a:solidFill>
                  <a:srgbClr val="1B4C84"/>
                </a:solidFill>
                <a:latin typeface="字由点字奇妙体" panose="00020600040101010101" charset="-122"/>
              </a:rPr>
              <a:t>02</a:t>
            </a:r>
            <a:endParaRPr lang="en-US" sz="6845">
              <a:solidFill>
                <a:srgbClr val="1B4C84"/>
              </a:solidFill>
              <a:latin typeface="字由点字奇妙体" panose="00020600040101010101" charset="-122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1065784" y="6218487"/>
            <a:ext cx="1237141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5"/>
              </a:lnSpc>
              <a:spcBef>
                <a:spcPct val="0"/>
              </a:spcBef>
            </a:pPr>
            <a:r>
              <a:rPr lang="en-US" sz="6845">
                <a:solidFill>
                  <a:srgbClr val="1B4C84"/>
                </a:solidFill>
                <a:latin typeface="字由点字奇妙体" panose="00020600040101010101" charset="-122"/>
              </a:rPr>
              <a:t>04</a:t>
            </a:r>
            <a:endParaRPr lang="en-US" sz="6845">
              <a:solidFill>
                <a:srgbClr val="1B4C84"/>
              </a:solidFill>
              <a:latin typeface="字由点字奇妙体" panose="00020600040101010101" charset="-122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7777515" y="1538384"/>
            <a:ext cx="2732970" cy="1435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en-US" sz="8000" u="none" strike="noStrike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7" name="图片 56" descr="新校徽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  <p:pic>
        <p:nvPicPr>
          <p:cNvPr id="15" name="图片 14" descr="3D扫描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15200" y="3848100"/>
            <a:ext cx="3530600" cy="3530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662677" y="3118986"/>
            <a:ext cx="4962646" cy="2431696"/>
          </a:xfrm>
          <a:custGeom>
            <a:avLst/>
            <a:gdLst/>
            <a:ahLst/>
            <a:cxnLst/>
            <a:rect l="l" t="t" r="r" b="b"/>
            <a:pathLst>
              <a:path w="4962646" h="2431696">
                <a:moveTo>
                  <a:pt x="0" y="0"/>
                </a:moveTo>
                <a:lnTo>
                  <a:pt x="4962646" y="0"/>
                </a:lnTo>
                <a:lnTo>
                  <a:pt x="4962646" y="2431696"/>
                </a:lnTo>
                <a:lnTo>
                  <a:pt x="0" y="2431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83573" y="3496634"/>
            <a:ext cx="777256" cy="769484"/>
          </a:xfrm>
          <a:custGeom>
            <a:avLst/>
            <a:gdLst/>
            <a:ahLst/>
            <a:cxnLst/>
            <a:rect l="l" t="t" r="r" b="b"/>
            <a:pathLst>
              <a:path w="777256" h="769484">
                <a:moveTo>
                  <a:pt x="0" y="0"/>
                </a:moveTo>
                <a:lnTo>
                  <a:pt x="777257" y="0"/>
                </a:lnTo>
                <a:lnTo>
                  <a:pt x="777257" y="769484"/>
                </a:lnTo>
                <a:lnTo>
                  <a:pt x="0" y="769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464485" y="6313325"/>
            <a:ext cx="725371" cy="593569"/>
          </a:xfrm>
          <a:custGeom>
            <a:avLst/>
            <a:gdLst/>
            <a:ahLst/>
            <a:cxnLst/>
            <a:rect l="l" t="t" r="r" b="b"/>
            <a:pathLst>
              <a:path w="725371" h="593569">
                <a:moveTo>
                  <a:pt x="0" y="0"/>
                </a:moveTo>
                <a:lnTo>
                  <a:pt x="725371" y="0"/>
                </a:lnTo>
                <a:lnTo>
                  <a:pt x="725371" y="593569"/>
                </a:lnTo>
                <a:lnTo>
                  <a:pt x="0" y="5935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572000" y="4838700"/>
            <a:ext cx="9847580" cy="77724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4010"/>
              </a:lnSpc>
              <a:spcBef>
                <a:spcPct val="0"/>
              </a:spcBef>
            </a:pPr>
            <a:r>
              <a:rPr lang="zh-CN" altLang="en-US" sz="10010" spc="115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数据隐私与安全基础认知</a:t>
            </a:r>
            <a:endParaRPr lang="zh-CN" altLang="en-US" sz="10010" spc="1150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14010"/>
              </a:lnSpc>
              <a:spcBef>
                <a:spcPct val="0"/>
              </a:spcBef>
            </a:pPr>
            <a:endParaRPr lang="zh-CN" altLang="en-US" sz="10010" spc="1150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809208" y="2741846"/>
            <a:ext cx="2669584" cy="251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85"/>
              </a:lnSpc>
              <a:spcBef>
                <a:spcPct val="0"/>
              </a:spcBef>
            </a:pPr>
            <a:r>
              <a:rPr lang="en-US" sz="14775">
                <a:solidFill>
                  <a:srgbClr val="F85768"/>
                </a:solidFill>
                <a:latin typeface="字由点字奇妙体" panose="00020600040101010101" charset="-122"/>
              </a:rPr>
              <a:t>01</a:t>
            </a:r>
            <a:endParaRPr lang="en-US" sz="14775">
              <a:solidFill>
                <a:srgbClr val="F85768"/>
              </a:solidFill>
              <a:latin typeface="字由点字奇妙体" panose="00020600040101010101" charset="-122"/>
            </a:endParaRPr>
          </a:p>
        </p:txBody>
      </p:sp>
      <p:pic>
        <p:nvPicPr>
          <p:cNvPr id="28" name="图片 27" descr="新校徽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  <p:sp>
        <p:nvSpPr>
          <p:cNvPr id="14" name="Freeform 18"/>
          <p:cNvSpPr/>
          <p:nvPr/>
        </p:nvSpPr>
        <p:spPr>
          <a:xfrm>
            <a:off x="-177447" y="6144894"/>
            <a:ext cx="4170573" cy="4170573"/>
          </a:xfrm>
          <a:custGeom>
            <a:avLst/>
            <a:gdLst/>
            <a:ahLst/>
            <a:cxnLst/>
            <a:rect l="l" t="t" r="r" b="b"/>
            <a:pathLst>
              <a:path w="4170573" h="4170573">
                <a:moveTo>
                  <a:pt x="0" y="0"/>
                </a:moveTo>
                <a:lnTo>
                  <a:pt x="4170572" y="0"/>
                </a:lnTo>
                <a:lnTo>
                  <a:pt x="4170572" y="4170573"/>
                </a:lnTo>
                <a:lnTo>
                  <a:pt x="0" y="417057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>
            <p:custDataLst>
              <p:tags r:id="rId2"/>
            </p:custDataLst>
          </p:nvPr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>
              <p:custDataLst>
                <p:tags r:id="rId3"/>
              </p:custDataLst>
            </p:nvPr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>
              <p:custDataLst>
                <p:tags r:id="rId4"/>
              </p:custDataLst>
            </p:nvPr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>
              <p:custDataLst>
                <p:tags r:id="rId5"/>
              </p:custDataLst>
            </p:nvPr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37937" y="1042470"/>
            <a:ext cx="3012127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思考活动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4711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74455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5" name="文本框 64"/>
          <p:cNvSpPr txBox="1"/>
          <p:nvPr/>
        </p:nvSpPr>
        <p:spPr>
          <a:xfrm>
            <a:off x="1600200" y="2111375"/>
            <a:ext cx="15001240" cy="7386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ts val="4830"/>
              </a:lnSpc>
              <a:buClrTx/>
              <a:buSzTx/>
              <a:buFontTx/>
            </a:pPr>
            <a:r>
              <a:rPr lang="zh-CN" altLang="en-US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情境假设：</a:t>
            </a:r>
            <a:endParaRPr lang="zh-CN" altLang="en-US" sz="3990" b="1" spc="119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4830"/>
              </a:lnSpc>
              <a:buClrTx/>
              <a:buSzTx/>
              <a:buFontTx/>
            </a:pPr>
            <a:r>
              <a:rPr lang="zh-CN" altLang="en-US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某公司推出了一款名为</a:t>
            </a:r>
            <a:r>
              <a:rPr lang="en-US" altLang="zh-CN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智慧校园</a:t>
            </a:r>
            <a:r>
              <a:rPr lang="en-US" altLang="zh-CN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的免费学习</a:t>
            </a:r>
            <a:r>
              <a:rPr lang="en-US" altLang="zh-CN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，宣称能根据学生需求推荐个性化学习资源。注册时需填写以下信息和权限：</a:t>
            </a:r>
            <a:endParaRPr lang="zh-CN" altLang="en-US" sz="3990" b="1" spc="119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4830"/>
              </a:lnSpc>
              <a:buClrTx/>
              <a:buSzTx/>
              <a:buFontTx/>
            </a:pPr>
            <a:r>
              <a:rPr lang="en-US" altLang="zh-CN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姓名</a:t>
            </a:r>
            <a:endParaRPr lang="zh-CN" altLang="en-US" sz="3990" b="1" spc="119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4830"/>
              </a:lnSpc>
              <a:buClrTx/>
              <a:buSzTx/>
              <a:buFontTx/>
            </a:pPr>
            <a:r>
              <a:rPr lang="en-US" altLang="zh-CN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班级</a:t>
            </a:r>
            <a:endParaRPr lang="zh-CN" altLang="en-US" sz="3990" b="1" spc="119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4830"/>
              </a:lnSpc>
              <a:buClrTx/>
              <a:buSzTx/>
              <a:buFontTx/>
            </a:pPr>
            <a:r>
              <a:rPr lang="en-US" altLang="zh-CN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家庭住址</a:t>
            </a:r>
            <a:endParaRPr lang="zh-CN" altLang="en-US" sz="3990" b="1" spc="119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4830"/>
              </a:lnSpc>
              <a:buClrTx/>
              <a:buSzTx/>
              <a:buFontTx/>
            </a:pPr>
            <a:r>
              <a:rPr lang="en-US" altLang="zh-CN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父母职业</a:t>
            </a:r>
            <a:endParaRPr lang="zh-CN" altLang="en-US" sz="3990" b="1" spc="119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4830"/>
              </a:lnSpc>
              <a:buClrTx/>
              <a:buSzTx/>
              <a:buFontTx/>
            </a:pPr>
            <a:r>
              <a:rPr lang="en-US" altLang="zh-CN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上传个人照片</a:t>
            </a:r>
            <a:endParaRPr lang="zh-CN" altLang="en-US" sz="3990" b="1" spc="119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4830"/>
              </a:lnSpc>
              <a:buClrTx/>
              <a:buSzTx/>
              <a:buFontTx/>
            </a:pPr>
            <a:r>
              <a:rPr lang="en-US" altLang="zh-CN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允许</a:t>
            </a:r>
            <a:r>
              <a:rPr lang="en-US" altLang="zh-CN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访问手机相册</a:t>
            </a:r>
            <a:endParaRPr lang="zh-CN" altLang="en-US" sz="3990" b="1" spc="119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ts val="4830"/>
              </a:lnSpc>
              <a:buClrTx/>
              <a:buSzTx/>
              <a:buFontTx/>
            </a:pPr>
            <a:r>
              <a:rPr lang="zh-CN" altLang="en-US" sz="3990" b="1" spc="119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</a:rPr>
              <a:t>想一想：如果你是用户，哪些信息会填写？哪些会拒绝？为什么？</a:t>
            </a:r>
            <a:endParaRPr lang="zh-CN" altLang="en-US" sz="3990" b="1" spc="119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662677" y="3118986"/>
            <a:ext cx="4962646" cy="2431696"/>
          </a:xfrm>
          <a:custGeom>
            <a:avLst/>
            <a:gdLst/>
            <a:ahLst/>
            <a:cxnLst/>
            <a:rect l="l" t="t" r="r" b="b"/>
            <a:pathLst>
              <a:path w="4962646" h="2431696">
                <a:moveTo>
                  <a:pt x="0" y="0"/>
                </a:moveTo>
                <a:lnTo>
                  <a:pt x="4962646" y="0"/>
                </a:lnTo>
                <a:lnTo>
                  <a:pt x="4962646" y="2431696"/>
                </a:lnTo>
                <a:lnTo>
                  <a:pt x="0" y="2431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83573" y="3496634"/>
            <a:ext cx="777256" cy="769484"/>
          </a:xfrm>
          <a:custGeom>
            <a:avLst/>
            <a:gdLst/>
            <a:ahLst/>
            <a:cxnLst/>
            <a:rect l="l" t="t" r="r" b="b"/>
            <a:pathLst>
              <a:path w="777256" h="769484">
                <a:moveTo>
                  <a:pt x="0" y="0"/>
                </a:moveTo>
                <a:lnTo>
                  <a:pt x="777257" y="0"/>
                </a:lnTo>
                <a:lnTo>
                  <a:pt x="777257" y="769484"/>
                </a:lnTo>
                <a:lnTo>
                  <a:pt x="0" y="769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464485" y="6313325"/>
            <a:ext cx="725371" cy="593569"/>
          </a:xfrm>
          <a:custGeom>
            <a:avLst/>
            <a:gdLst/>
            <a:ahLst/>
            <a:cxnLst/>
            <a:rect l="l" t="t" r="r" b="b"/>
            <a:pathLst>
              <a:path w="725371" h="593569">
                <a:moveTo>
                  <a:pt x="0" y="0"/>
                </a:moveTo>
                <a:lnTo>
                  <a:pt x="725371" y="0"/>
                </a:lnTo>
                <a:lnTo>
                  <a:pt x="725371" y="593569"/>
                </a:lnTo>
                <a:lnTo>
                  <a:pt x="0" y="5935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77447" y="6144894"/>
            <a:ext cx="4170573" cy="4170573"/>
          </a:xfrm>
          <a:custGeom>
            <a:avLst/>
            <a:gdLst/>
            <a:ahLst/>
            <a:cxnLst/>
            <a:rect l="l" t="t" r="r" b="b"/>
            <a:pathLst>
              <a:path w="4170573" h="4170573">
                <a:moveTo>
                  <a:pt x="0" y="0"/>
                </a:moveTo>
                <a:lnTo>
                  <a:pt x="4170572" y="0"/>
                </a:lnTo>
                <a:lnTo>
                  <a:pt x="4170572" y="4170573"/>
                </a:lnTo>
                <a:lnTo>
                  <a:pt x="0" y="4170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557520" y="5067300"/>
            <a:ext cx="7430770" cy="39706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1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法律框架与伦理规范</a:t>
            </a:r>
            <a:endParaRPr lang="zh-CN" altLang="en-US" sz="10010" spc="1150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809208" y="2741846"/>
            <a:ext cx="2669584" cy="265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85"/>
              </a:lnSpc>
              <a:spcBef>
                <a:spcPct val="0"/>
              </a:spcBef>
            </a:pPr>
            <a:r>
              <a:rPr lang="en-US" sz="14775">
                <a:solidFill>
                  <a:srgbClr val="F85768"/>
                </a:solidFill>
                <a:latin typeface="字由点字奇妙体" panose="00020600040101010101" charset="-122"/>
              </a:rPr>
              <a:t>02</a:t>
            </a:r>
            <a:endParaRPr lang="en-US" sz="14775">
              <a:solidFill>
                <a:srgbClr val="F85768"/>
              </a:solidFill>
              <a:latin typeface="字由点字奇妙体" panose="00020600040101010101" charset="-122"/>
            </a:endParaRPr>
          </a:p>
        </p:txBody>
      </p:sp>
      <p:pic>
        <p:nvPicPr>
          <p:cNvPr id="28" name="图片 27" descr="新校徽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文本框 22"/>
          <p:cNvSpPr txBox="1"/>
          <p:nvPr/>
        </p:nvSpPr>
        <p:spPr>
          <a:xfrm>
            <a:off x="2133600" y="2830830"/>
            <a:ext cx="6479540" cy="6494780"/>
          </a:xfrm>
          <a:prstGeom prst="rect">
            <a:avLst/>
          </a:prstGeom>
        </p:spPr>
        <p:txBody>
          <a:bodyPr>
            <a:noAutofit/>
          </a:bodyPr>
          <a:p>
            <a:pPr algn="l" defTabSz="266700">
              <a:spcBef>
                <a:spcPts val="800"/>
              </a:spcBef>
              <a:spcAft>
                <a:spcPts val="400"/>
              </a:spcAft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中国数据安全立法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marL="457200" indent="-2286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· 《中华人民共和国数据安全法》：明确了数据分类保护制度，强化对重要数据的监管责任。</a:t>
            </a:r>
            <a:endParaRPr lang="zh-CN" altLang="en-US" sz="32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marL="457200" indent="-22860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zh-CN" altLang="en-US" sz="3200">
                <a:solidFill>
                  <a:srgbClr val="1B4C84"/>
                </a:solidFill>
                <a:ea typeface="字由点字典黑 45J" panose="00020600040101010101" charset="-122"/>
              </a:rPr>
              <a:t>· 《网络数据安全管理条例》：提出平台不得强制收集与服务无关的用户信息。</a:t>
            </a:r>
            <a:endParaRPr lang="zh-CN" altLang="en-US" sz="19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TextBox 15"/>
          <p:cNvSpPr txBox="1"/>
          <p:nvPr/>
        </p:nvSpPr>
        <p:spPr>
          <a:xfrm>
            <a:off x="6992620" y="972820"/>
            <a:ext cx="5200650" cy="18573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中国数据安全立法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Freeform 16"/>
          <p:cNvSpPr/>
          <p:nvPr/>
        </p:nvSpPr>
        <p:spPr>
          <a:xfrm>
            <a:off x="12268194" y="13334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7"/>
          <p:cNvSpPr/>
          <p:nvPr/>
        </p:nvSpPr>
        <p:spPr>
          <a:xfrm flipH="1">
            <a:off x="6477191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44" name="图片 3" descr="IMG_2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0" y="3086100"/>
            <a:ext cx="4961890" cy="49618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80740" y="316051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781800" y="1063625"/>
            <a:ext cx="4069715" cy="17595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latin typeface="微软雅黑" panose="020B0503020204020204" charset="-122"/>
                <a:ea typeface="微软雅黑" panose="020B0503020204020204" charset="-122"/>
              </a:rPr>
              <a:t>数据伦理原则</a:t>
            </a:r>
            <a:endParaRPr lang="zh-CN" altLang="en-US" sz="4975">
              <a:solidFill>
                <a:srgbClr val="F8576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884529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5943791" y="12572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文本框 19"/>
          <p:cNvSpPr txBox="1"/>
          <p:nvPr/>
        </p:nvSpPr>
        <p:spPr>
          <a:xfrm>
            <a:off x="1524000" y="2095500"/>
            <a:ext cx="15635605" cy="1351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b="1">
                <a:solidFill>
                  <a:srgbClr val="1B4C84"/>
                </a:solidFill>
                <a:ea typeface="字由点字典黑 45J" panose="00020600040101010101" charset="-122"/>
              </a:rPr>
              <a:t>数据伦理是数字时代必须遵守的重要行为规范，它包含三个核心要求</a:t>
            </a:r>
            <a:endParaRPr lang="zh-CN" altLang="en-US" sz="3200" b="1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76400" y="3238500"/>
            <a:ext cx="105619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200" b="1">
                <a:solidFill>
                  <a:srgbClr val="1B4C84"/>
                </a:solidFill>
                <a:ea typeface="字由点字典黑 45J" panose="00020600040101010101" charset="-122"/>
              </a:rPr>
              <a:t>数据收集应当遵循"够用就好"的原则，就像我们在填写注册信息时只需要提供姓名和电子邮箱那样，系统不应要求超出服务范围的个人信息</a:t>
            </a:r>
            <a:endParaRPr lang="zh-CN" altLang="en-US" sz="3200" b="1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79575" y="5198110"/>
            <a:ext cx="105886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1B4C84"/>
                </a:solidFill>
                <a:ea typeface="字由点字典黑 45J" panose="00020600040101010101" charset="-122"/>
              </a:rPr>
              <a:t>信息处理过程需要像透明玻璃瓶一样清晰可见，当使用手机软件时，应当以简单易懂的文字说明会调用哪些设备功能、采集何种数据以及这些信息的具体用途</a:t>
            </a:r>
            <a:endParaRPr lang="zh-CN" altLang="en-US" sz="3200" b="1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60550" y="7084695"/>
            <a:ext cx="97980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200" b="1">
                <a:solidFill>
                  <a:srgbClr val="1B4C84"/>
                </a:solidFill>
                <a:ea typeface="字由点字典黑 45J" panose="00020600040101010101" charset="-122"/>
              </a:rPr>
              <a:t>每位使用者都拥有自主选择权</a:t>
            </a:r>
            <a:endParaRPr lang="zh-CN" altLang="en-US" sz="3200" b="1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pic>
        <p:nvPicPr>
          <p:cNvPr id="25" name="图片 4" descr="IMG_2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8400" y="2705100"/>
            <a:ext cx="3095625" cy="5530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662677" y="3118986"/>
            <a:ext cx="4962646" cy="2431696"/>
          </a:xfrm>
          <a:custGeom>
            <a:avLst/>
            <a:gdLst/>
            <a:ahLst/>
            <a:cxnLst/>
            <a:rect l="l" t="t" r="r" b="b"/>
            <a:pathLst>
              <a:path w="4962646" h="2431696">
                <a:moveTo>
                  <a:pt x="0" y="0"/>
                </a:moveTo>
                <a:lnTo>
                  <a:pt x="4962646" y="0"/>
                </a:lnTo>
                <a:lnTo>
                  <a:pt x="4962646" y="2431696"/>
                </a:lnTo>
                <a:lnTo>
                  <a:pt x="0" y="2431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83573" y="3496634"/>
            <a:ext cx="777256" cy="769484"/>
          </a:xfrm>
          <a:custGeom>
            <a:avLst/>
            <a:gdLst/>
            <a:ahLst/>
            <a:cxnLst/>
            <a:rect l="l" t="t" r="r" b="b"/>
            <a:pathLst>
              <a:path w="777256" h="769484">
                <a:moveTo>
                  <a:pt x="0" y="0"/>
                </a:moveTo>
                <a:lnTo>
                  <a:pt x="777257" y="0"/>
                </a:lnTo>
                <a:lnTo>
                  <a:pt x="777257" y="769484"/>
                </a:lnTo>
                <a:lnTo>
                  <a:pt x="0" y="769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464485" y="6313325"/>
            <a:ext cx="725371" cy="593569"/>
          </a:xfrm>
          <a:custGeom>
            <a:avLst/>
            <a:gdLst/>
            <a:ahLst/>
            <a:cxnLst/>
            <a:rect l="l" t="t" r="r" b="b"/>
            <a:pathLst>
              <a:path w="725371" h="593569">
                <a:moveTo>
                  <a:pt x="0" y="0"/>
                </a:moveTo>
                <a:lnTo>
                  <a:pt x="725371" y="0"/>
                </a:lnTo>
                <a:lnTo>
                  <a:pt x="725371" y="593569"/>
                </a:lnTo>
                <a:lnTo>
                  <a:pt x="0" y="5935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77447" y="6144894"/>
            <a:ext cx="4170573" cy="4170573"/>
          </a:xfrm>
          <a:custGeom>
            <a:avLst/>
            <a:gdLst/>
            <a:ahLst/>
            <a:cxnLst/>
            <a:rect l="l" t="t" r="r" b="b"/>
            <a:pathLst>
              <a:path w="4170573" h="4170573">
                <a:moveTo>
                  <a:pt x="0" y="0"/>
                </a:moveTo>
                <a:lnTo>
                  <a:pt x="4170572" y="0"/>
                </a:lnTo>
                <a:lnTo>
                  <a:pt x="4170572" y="4170573"/>
                </a:lnTo>
                <a:lnTo>
                  <a:pt x="0" y="4170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923915" y="5356860"/>
            <a:ext cx="6642100" cy="40081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0010">
                <a:solidFill>
                  <a:srgbClr val="1B4C84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关键技术体系解析</a:t>
            </a:r>
            <a:endParaRPr lang="zh-CN" altLang="en-US" sz="10010" spc="1150">
              <a:solidFill>
                <a:srgbClr val="1B4C8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809208" y="2741846"/>
            <a:ext cx="2669584" cy="265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85"/>
              </a:lnSpc>
              <a:spcBef>
                <a:spcPct val="0"/>
              </a:spcBef>
            </a:pPr>
            <a:r>
              <a:rPr lang="en-US" sz="14775">
                <a:solidFill>
                  <a:srgbClr val="F85768"/>
                </a:solidFill>
                <a:latin typeface="字由点字奇妙体" panose="00020600040101010101" charset="-122"/>
              </a:rPr>
              <a:t>03</a:t>
            </a:r>
            <a:endParaRPr lang="en-US" sz="14775">
              <a:solidFill>
                <a:srgbClr val="F85768"/>
              </a:solidFill>
              <a:latin typeface="字由点字奇妙体" panose="00020600040101010101" charset="-122"/>
            </a:endParaRPr>
          </a:p>
        </p:txBody>
      </p:sp>
      <p:pic>
        <p:nvPicPr>
          <p:cNvPr id="28" name="图片 27" descr="新校徽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commondata" val="eyJoZGlkIjoiMTRlYWViMGM0OGZmMjE1M2Q4YTdhZDA4MDM3MGMxYjIifQ=="/>
  <p:tag name="resource_record_key" val="{&quot;10&quot;:[21570931,20152217],&quot;70&quot;:[3314655,3321502]}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5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6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7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1204</Words>
  <Application>WPS 演示</Application>
  <PresentationFormat>On-screen Show (4:3)</PresentationFormat>
  <Paragraphs>135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Wingdings</vt:lpstr>
      <vt:lpstr>字由点字奇妙体</vt:lpstr>
      <vt:lpstr>微软雅黑</vt:lpstr>
      <vt:lpstr>字由点字典黑 45J</vt:lpstr>
      <vt:lpstr>黑体</vt:lpstr>
      <vt:lpstr>Calibri</vt:lpstr>
      <vt:lpstr>Arial Unicode MS</vt:lpstr>
      <vt:lpstr>OPPOSans H</vt:lpstr>
      <vt:lpstr>Source Han Sans CN Regular</vt:lpstr>
      <vt:lpstr>Symbol</vt:lpstr>
      <vt:lpstr>Bookshelf Symbol 7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李小画</dc:title>
  <dc:creator/>
  <cp:lastModifiedBy>芳菲尽～</cp:lastModifiedBy>
  <cp:revision>21</cp:revision>
  <dcterms:created xsi:type="dcterms:W3CDTF">2006-08-16T00:00:00Z</dcterms:created>
  <dcterms:modified xsi:type="dcterms:W3CDTF">2025-05-18T14:45:14Z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79EEA658A8A84B3189669C2023EFD976_13</vt:lpwstr>
  </property>
  <property fmtid="{D5CDD505-2E9C-101B-9397-08002B2CF9AE}" pid="3" name="KSOProductBuildVer">
    <vt:lpwstr>2052-12.1.0.20784</vt:lpwstr>
  </property>
</Properties>
</file>